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346" r:id="rId2"/>
    <p:sldId id="4914" r:id="rId3"/>
    <p:sldId id="4910" r:id="rId4"/>
    <p:sldId id="4911" r:id="rId5"/>
    <p:sldId id="4922" r:id="rId6"/>
    <p:sldId id="4921" r:id="rId7"/>
    <p:sldId id="4924" r:id="rId8"/>
    <p:sldId id="4928" r:id="rId9"/>
    <p:sldId id="4913" r:id="rId10"/>
    <p:sldId id="4912" r:id="rId11"/>
    <p:sldId id="4977" r:id="rId12"/>
    <p:sldId id="4925" r:id="rId13"/>
    <p:sldId id="4915" r:id="rId14"/>
    <p:sldId id="4916" r:id="rId15"/>
    <p:sldId id="4926" r:id="rId16"/>
    <p:sldId id="4927" r:id="rId17"/>
    <p:sldId id="4918" r:id="rId18"/>
    <p:sldId id="4929" r:id="rId19"/>
    <p:sldId id="4917" r:id="rId20"/>
    <p:sldId id="4935" r:id="rId21"/>
    <p:sldId id="4919" r:id="rId22"/>
    <p:sldId id="4936" r:id="rId23"/>
    <p:sldId id="4930" r:id="rId24"/>
    <p:sldId id="4931" r:id="rId25"/>
    <p:sldId id="4932" r:id="rId26"/>
    <p:sldId id="4933" r:id="rId27"/>
    <p:sldId id="4934" r:id="rId28"/>
    <p:sldId id="4943" r:id="rId29"/>
    <p:sldId id="4920" r:id="rId30"/>
    <p:sldId id="4944" r:id="rId31"/>
    <p:sldId id="4945" r:id="rId32"/>
    <p:sldId id="4946" r:id="rId33"/>
    <p:sldId id="4947" r:id="rId34"/>
    <p:sldId id="4948" r:id="rId35"/>
    <p:sldId id="4937" r:id="rId36"/>
    <p:sldId id="4938" r:id="rId37"/>
    <p:sldId id="4949" r:id="rId38"/>
    <p:sldId id="4950" r:id="rId39"/>
    <p:sldId id="4962" r:id="rId40"/>
    <p:sldId id="4951" r:id="rId41"/>
    <p:sldId id="4952" r:id="rId42"/>
    <p:sldId id="4953" r:id="rId43"/>
    <p:sldId id="4958" r:id="rId44"/>
    <p:sldId id="4956" r:id="rId45"/>
    <p:sldId id="4955" r:id="rId46"/>
    <p:sldId id="4957" r:id="rId47"/>
    <p:sldId id="4959" r:id="rId48"/>
    <p:sldId id="4960" r:id="rId49"/>
    <p:sldId id="4961" r:id="rId50"/>
    <p:sldId id="4964" r:id="rId51"/>
    <p:sldId id="4965" r:id="rId52"/>
    <p:sldId id="4966" r:id="rId53"/>
    <p:sldId id="4967" r:id="rId54"/>
    <p:sldId id="4968" r:id="rId55"/>
    <p:sldId id="4969" r:id="rId56"/>
    <p:sldId id="4970" r:id="rId57"/>
    <p:sldId id="4971" r:id="rId58"/>
    <p:sldId id="4972" r:id="rId59"/>
    <p:sldId id="4973" r:id="rId60"/>
    <p:sldId id="4976" r:id="rId61"/>
    <p:sldId id="4974" r:id="rId62"/>
    <p:sldId id="4939" r:id="rId63"/>
    <p:sldId id="4941" r:id="rId64"/>
    <p:sldId id="4940" r:id="rId65"/>
    <p:sldId id="4981" r:id="rId66"/>
    <p:sldId id="4978" r:id="rId67"/>
    <p:sldId id="4986" r:id="rId68"/>
    <p:sldId id="4982" r:id="rId69"/>
    <p:sldId id="4983" r:id="rId70"/>
    <p:sldId id="4989" r:id="rId71"/>
    <p:sldId id="4987" r:id="rId72"/>
    <p:sldId id="4988" r:id="rId73"/>
    <p:sldId id="4984" r:id="rId74"/>
    <p:sldId id="4990" r:id="rId75"/>
    <p:sldId id="4991" r:id="rId76"/>
    <p:sldId id="4992" r:id="rId77"/>
    <p:sldId id="4993" r:id="rId78"/>
    <p:sldId id="4994" r:id="rId79"/>
    <p:sldId id="4995" r:id="rId80"/>
    <p:sldId id="4985" r:id="rId81"/>
    <p:sldId id="4979" r:id="rId82"/>
    <p:sldId id="5002" r:id="rId83"/>
    <p:sldId id="4980" r:id="rId84"/>
    <p:sldId id="5003" r:id="rId85"/>
    <p:sldId id="4996" r:id="rId86"/>
    <p:sldId id="5004" r:id="rId87"/>
    <p:sldId id="5005" r:id="rId88"/>
    <p:sldId id="4998" r:id="rId89"/>
    <p:sldId id="5006" r:id="rId90"/>
    <p:sldId id="5007" r:id="rId91"/>
    <p:sldId id="4999" r:id="rId92"/>
    <p:sldId id="5010" r:id="rId93"/>
    <p:sldId id="5011" r:id="rId94"/>
    <p:sldId id="5012" r:id="rId95"/>
    <p:sldId id="5013" r:id="rId96"/>
    <p:sldId id="5000" r:id="rId97"/>
    <p:sldId id="5014" r:id="rId98"/>
    <p:sldId id="5015" r:id="rId99"/>
    <p:sldId id="5016" r:id="rId100"/>
    <p:sldId id="5018" r:id="rId101"/>
    <p:sldId id="5017" r:id="rId102"/>
    <p:sldId id="4305" r:id="rId103"/>
  </p:sldIdLst>
  <p:sldSz cx="12192000" cy="6858000"/>
  <p:notesSz cx="6858000" cy="9144000"/>
  <p:embeddedFontLst>
    <p:embeddedFont>
      <p:font typeface="맑은 고딕" panose="020B0503020000020004" pitchFamily="34" charset="-127"/>
      <p:regular r:id="rId105"/>
      <p:bold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6" autoAdjust="0"/>
    <p:restoredTop sz="94694" autoAdjust="0"/>
  </p:normalViewPr>
  <p:slideViewPr>
    <p:cSldViewPr snapToGrid="0">
      <p:cViewPr varScale="1">
        <p:scale>
          <a:sx n="59" d="100"/>
          <a:sy n="59" d="100"/>
        </p:scale>
        <p:origin x="208" y="1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4/26/23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2023. 4. 26.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장. 타입스크립트 알아보기">
            <a:extLst>
              <a:ext uri="{FF2B5EF4-FFF2-40B4-BE49-F238E27FC236}">
                <a16:creationId xmlns:a16="http://schemas.microsoft.com/office/drawing/2014/main" id="{173439D9-8A58-BD1A-3896-17DE64E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"/>
            <a:ext cx="12192000" cy="64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21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ko-KR" altLang="en-US" dirty="0"/>
              <a:t>데이터는 배열로 관리되며</a:t>
            </a:r>
            <a:r>
              <a:rPr lang="en-US" altLang="ko-KR" dirty="0"/>
              <a:t>, </a:t>
            </a:r>
            <a:r>
              <a:rPr lang="ko-KR" altLang="en-US" dirty="0"/>
              <a:t>아래와 같은 인터페이스의 데이터를 배열로 가진다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배열의 길이 만큼 </a:t>
            </a:r>
            <a:r>
              <a:rPr lang="en-US" altLang="ko-KR" dirty="0" err="1"/>
              <a:t>List.tsx</a:t>
            </a:r>
            <a:r>
              <a:rPr lang="en-US" altLang="ko-KR" dirty="0"/>
              <a:t> </a:t>
            </a:r>
            <a:r>
              <a:rPr lang="ko-KR" altLang="en-US" dirty="0"/>
              <a:t>자식 컴포넌트에게 </a:t>
            </a:r>
            <a:r>
              <a:rPr lang="en-US" altLang="ko-KR" dirty="0"/>
              <a:t>props </a:t>
            </a:r>
            <a:r>
              <a:rPr lang="ko-KR" altLang="en-US" dirty="0"/>
              <a:t>로 데이터를 전달하여 할 일 목록을 만들어 낸다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C445D-350F-1C67-0171-891FC315F080}"/>
              </a:ext>
            </a:extLst>
          </p:cNvPr>
          <p:cNvSpPr txBox="1"/>
          <p:nvPr/>
        </p:nvSpPr>
        <p:spPr>
          <a:xfrm>
            <a:off x="1238250" y="2828835"/>
            <a:ext cx="33909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0752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List.tsx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컴포넌트로 부터 </a:t>
            </a:r>
            <a:r>
              <a:rPr lang="en-US" altLang="ko-KR" dirty="0"/>
              <a:t>props </a:t>
            </a:r>
            <a:r>
              <a:rPr lang="ko-KR" altLang="en-US" dirty="0"/>
              <a:t>를 받아서 출력해 주는 컴포넌트</a:t>
            </a:r>
            <a:endParaRPr lang="en-US" altLang="ko-KR" dirty="0"/>
          </a:p>
          <a:p>
            <a:pPr lvl="1"/>
            <a:r>
              <a:rPr lang="en-US" altLang="ko-KR" dirty="0"/>
              <a:t>Task </a:t>
            </a:r>
            <a:r>
              <a:rPr lang="ko-KR" altLang="en-US" dirty="0"/>
              <a:t>인터페이스를 가져와서 </a:t>
            </a:r>
            <a:r>
              <a:rPr lang="en-US" altLang="ko-KR" dirty="0"/>
              <a:t>props </a:t>
            </a:r>
            <a:r>
              <a:rPr lang="ko-KR" altLang="en-US" dirty="0"/>
              <a:t>데이터 타입으로 사용한다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Done </a:t>
            </a:r>
            <a:r>
              <a:rPr lang="ko-KR" altLang="en-US" dirty="0"/>
              <a:t>프로퍼티가 </a:t>
            </a:r>
            <a:r>
              <a:rPr lang="en-US" altLang="ko-KR" dirty="0"/>
              <a:t>true 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완료</a:t>
            </a:r>
            <a:r>
              <a:rPr lang="en-US" altLang="ko-KR" dirty="0"/>
              <a:t>”, false </a:t>
            </a:r>
            <a:r>
              <a:rPr lang="ko-KR" altLang="en-US" dirty="0"/>
              <a:t>이면 </a:t>
            </a:r>
            <a:r>
              <a:rPr lang="en-US" altLang="ko-KR" dirty="0"/>
              <a:t>“</a:t>
            </a:r>
            <a:r>
              <a:rPr lang="ko-KR" altLang="en-US" dirty="0"/>
              <a:t>미 완료</a:t>
            </a:r>
            <a:r>
              <a:rPr lang="en-US" altLang="ko-KR" dirty="0"/>
              <a:t>”</a:t>
            </a:r>
            <a:r>
              <a:rPr lang="ko-KR" altLang="en-US" dirty="0"/>
              <a:t>를 출력한다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687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1EC4C8-6C5A-9F4E-8F3A-84BF0E49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0"/>
            <a:ext cx="599251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4A3F5D-57CF-A363-293E-C2832FCC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0"/>
            <a:ext cx="4566055" cy="6858000"/>
          </a:xfrm>
          <a:prstGeom prst="rect">
            <a:avLst/>
          </a:prstGeom>
        </p:spPr>
      </p:pic>
      <p:pic>
        <p:nvPicPr>
          <p:cNvPr id="8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5DA5262E-59BC-6FA4-F0CA-7960FC4B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585" y="0"/>
            <a:ext cx="971838" cy="9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88AC6844-A21D-5AF3-F4A3-9178A02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10" y="4238625"/>
            <a:ext cx="971838" cy="9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A3962A25-B6B5-B741-E9A1-C3389956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160" y="2343150"/>
            <a:ext cx="971838" cy="9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C91EFD-A8D8-1954-C32C-86BBBE80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370" y="1133449"/>
            <a:ext cx="1081215" cy="2264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ECE561-BEA7-091A-3006-06EB75E8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270" y="114274"/>
            <a:ext cx="1081215" cy="2264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32327-E077-A3C7-A610-0C83EB23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795" y="5189219"/>
            <a:ext cx="1081215" cy="2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간단하게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3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82416CD-97DB-DF66-620C-03A74AB72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6"/>
          <a:stretch/>
        </p:blipFill>
        <p:spPr bwMode="auto">
          <a:xfrm>
            <a:off x="568037" y="701961"/>
            <a:ext cx="4572000" cy="31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87518-4DDC-28A6-D760-48788E8A61C2}"/>
              </a:ext>
            </a:extLst>
          </p:cNvPr>
          <p:cNvSpPr txBox="1"/>
          <p:nvPr/>
        </p:nvSpPr>
        <p:spPr>
          <a:xfrm>
            <a:off x="3158837" y="1305341"/>
            <a:ext cx="477519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5427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몽글이 - 과제를 그지같이 했지만 어쨌든 제출한 게 자랑스러울 때 | Facebook">
            <a:extLst>
              <a:ext uri="{FF2B5EF4-FFF2-40B4-BE49-F238E27FC236}">
                <a16:creationId xmlns:a16="http://schemas.microsoft.com/office/drawing/2014/main" id="{473B7891-7793-13A1-C66B-6B1D5A75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" y="622299"/>
            <a:ext cx="4736430" cy="319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55F5FE-A7C9-43CD-B2EB-BE6AB72D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839" y="1533489"/>
            <a:ext cx="4957488" cy="37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3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5029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설치하기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</a:t>
            </a:r>
            <a:r>
              <a:rPr lang="en-US" altLang="ko-KR" dirty="0">
                <a:solidFill>
                  <a:srgbClr val="0070C0"/>
                </a:solidFill>
              </a:rPr>
              <a:t> typescript –D</a:t>
            </a:r>
          </a:p>
          <a:p>
            <a:pPr lvl="1"/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73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D85AB4-7029-C8C3-A3DC-F295DECA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78"/>
            <a:ext cx="12192000" cy="392264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46807F9-727D-4B4C-FD0C-A3ECE608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Index.ts</a:t>
            </a:r>
            <a:r>
              <a:rPr lang="ko-KR" altLang="en-US" dirty="0"/>
              <a:t> 파일 만들어서 테스트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81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 변수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타입을 넣자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076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ypeScript] Interface">
            <a:extLst>
              <a:ext uri="{FF2B5EF4-FFF2-40B4-BE49-F238E27FC236}">
                <a16:creationId xmlns:a16="http://schemas.microsoft.com/office/drawing/2014/main" id="{43E7CC27-081C-8D98-CDD4-DEE2DD04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45" y="633845"/>
            <a:ext cx="5590309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0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DE7CC1-2558-6A5E-4233-C9D4931C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87" y="0"/>
            <a:ext cx="6207535" cy="6858000"/>
          </a:xfrm>
          <a:prstGeom prst="rect">
            <a:avLst/>
          </a:prstGeom>
        </p:spPr>
      </p:pic>
      <p:pic>
        <p:nvPicPr>
          <p:cNvPr id="1026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4B164C75-7139-1352-F397-F12E7457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9" y="314037"/>
            <a:ext cx="3798455" cy="37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26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변수에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넣기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변수를 선언할 때</a:t>
            </a:r>
            <a:r>
              <a:rPr lang="en-US" altLang="ko-KR" dirty="0"/>
              <a:t>, </a:t>
            </a:r>
            <a:r>
              <a:rPr lang="ko-KR" altLang="en-US" dirty="0"/>
              <a:t>해당 변수의</a:t>
            </a:r>
            <a:r>
              <a:rPr lang="en-US" altLang="ko-KR" dirty="0"/>
              <a:t> type </a:t>
            </a:r>
            <a:r>
              <a:rPr lang="ko-KR" altLang="en-US" dirty="0"/>
              <a:t>을 지정하여 선언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선언 방식은 해당 변수 옆에 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콜론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찍고 각 변수에 할당 될 데이터의 타입을 넣어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3D679-230E-33F2-7FC8-31647347F0CE}"/>
              </a:ext>
            </a:extLst>
          </p:cNvPr>
          <p:cNvSpPr txBox="1"/>
          <p:nvPr/>
        </p:nvSpPr>
        <p:spPr>
          <a:xfrm>
            <a:off x="812800" y="3767201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1992D-2C35-F33E-13EA-86626A23C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675067"/>
            <a:ext cx="833553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게뭔데 - 뽐뿌:짤방갤러리">
            <a:extLst>
              <a:ext uri="{FF2B5EF4-FFF2-40B4-BE49-F238E27FC236}">
                <a16:creationId xmlns:a16="http://schemas.microsoft.com/office/drawing/2014/main" id="{28F1050A-1E39-6EB8-B477-58D6B14B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36" y="1005536"/>
            <a:ext cx="4846927" cy="48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11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게뭔데 - 뽐뿌:짤방갤러리">
            <a:extLst>
              <a:ext uri="{FF2B5EF4-FFF2-40B4-BE49-F238E27FC236}">
                <a16:creationId xmlns:a16="http://schemas.microsoft.com/office/drawing/2014/main" id="{28F1050A-1E39-6EB8-B477-58D6B14B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73" y="1005536"/>
            <a:ext cx="4846927" cy="48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8D7D89-67E5-A9C8-F2EB-D0489743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11" y="427672"/>
            <a:ext cx="2970468" cy="62093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D8BEB8-A520-36DC-366D-452D9A35866D}"/>
              </a:ext>
            </a:extLst>
          </p:cNvPr>
          <p:cNvCxnSpPr>
            <a:cxnSpLocks/>
          </p:cNvCxnSpPr>
          <p:nvPr/>
        </p:nvCxnSpPr>
        <p:spPr>
          <a:xfrm>
            <a:off x="7148945" y="3438238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36568F-DA55-6480-8C0B-482A9562A4FF}"/>
              </a:ext>
            </a:extLst>
          </p:cNvPr>
          <p:cNvCxnSpPr>
            <a:cxnSpLocks/>
          </p:cNvCxnSpPr>
          <p:nvPr/>
        </p:nvCxnSpPr>
        <p:spPr>
          <a:xfrm>
            <a:off x="7148945" y="3932383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D4363D-EC43-1AEE-BE4A-129F84A0CBC5}"/>
              </a:ext>
            </a:extLst>
          </p:cNvPr>
          <p:cNvCxnSpPr>
            <a:cxnSpLocks/>
          </p:cNvCxnSpPr>
          <p:nvPr/>
        </p:nvCxnSpPr>
        <p:spPr>
          <a:xfrm>
            <a:off x="7208983" y="6352311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A3CFA7A-6843-AFE4-75ED-C88989EBC8D5}"/>
              </a:ext>
            </a:extLst>
          </p:cNvPr>
          <p:cNvCxnSpPr>
            <a:cxnSpLocks/>
          </p:cNvCxnSpPr>
          <p:nvPr/>
        </p:nvCxnSpPr>
        <p:spPr>
          <a:xfrm>
            <a:off x="7148945" y="4408056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CF3883-478E-41DD-61AC-943E3F4F3BBF}"/>
              </a:ext>
            </a:extLst>
          </p:cNvPr>
          <p:cNvCxnSpPr>
            <a:cxnSpLocks/>
          </p:cNvCxnSpPr>
          <p:nvPr/>
        </p:nvCxnSpPr>
        <p:spPr>
          <a:xfrm>
            <a:off x="7148945" y="4874492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7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BE82B-3F97-90B8-38C7-C1314D57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3" y="540537"/>
            <a:ext cx="9791932" cy="42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26B5A-F92E-7F5F-9656-1EE1F217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94" y="490915"/>
            <a:ext cx="8715673" cy="57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62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5A9523-6760-ECF2-454C-FCB41332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7" y="535819"/>
            <a:ext cx="10552539" cy="36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545935-8D5B-E517-B90A-19BF5DEC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5" y="507115"/>
            <a:ext cx="9936719" cy="3178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BEF2B-EC47-A897-D07C-8DF8CD5DA701}"/>
              </a:ext>
            </a:extLst>
          </p:cNvPr>
          <p:cNvSpPr txBox="1"/>
          <p:nvPr/>
        </p:nvSpPr>
        <p:spPr>
          <a:xfrm>
            <a:off x="6705600" y="5591503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함수에만 적용가능</a:t>
            </a:r>
            <a:endParaRPr kumimoji="1" lang="en-US" altLang="ko-KR" dirty="0"/>
          </a:p>
          <a:p>
            <a:r>
              <a:rPr kumimoji="1" lang="ko-KR" altLang="en-US" dirty="0"/>
              <a:t>얘는 함수에 끝은 남</a:t>
            </a:r>
          </a:p>
        </p:txBody>
      </p:sp>
    </p:spTree>
    <p:extLst>
      <p:ext uri="{BB962C8B-B14F-4D97-AF65-F5344CB8AC3E}">
        <p14:creationId xmlns:p14="http://schemas.microsoft.com/office/powerpoint/2010/main" val="373258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145D27-E21F-12C4-9198-5AB8067C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6" y="605648"/>
            <a:ext cx="9783998" cy="3781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783C84-D53B-0AA5-344F-4B398161B762}"/>
              </a:ext>
            </a:extLst>
          </p:cNvPr>
          <p:cNvSpPr txBox="1"/>
          <p:nvPr/>
        </p:nvSpPr>
        <p:spPr>
          <a:xfrm>
            <a:off x="6705600" y="5591503"/>
            <a:ext cx="567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함수에만 적용가능</a:t>
            </a:r>
            <a:endParaRPr kumimoji="1" lang="en-US" altLang="ko-KR" dirty="0"/>
          </a:p>
          <a:p>
            <a:r>
              <a:rPr kumimoji="1" lang="ko-KR" altLang="en-US" dirty="0"/>
              <a:t>함수의 끝이 없음</a:t>
            </a:r>
            <a:endParaRPr kumimoji="1" lang="en-US" altLang="ko-KR" dirty="0"/>
          </a:p>
          <a:p>
            <a:r>
              <a:rPr kumimoji="1" lang="ko-KR" altLang="en-US" dirty="0"/>
              <a:t>얘는 에러를 던지는 함수한테 </a:t>
            </a:r>
            <a:r>
              <a:rPr kumimoji="1" lang="ko-KR" altLang="en-US" dirty="0" err="1"/>
              <a:t>쓰는것이라고</a:t>
            </a:r>
            <a:r>
              <a:rPr kumimoji="1" lang="ko-KR" altLang="en-US" dirty="0"/>
              <a:t> 생각하기</a:t>
            </a:r>
          </a:p>
        </p:txBody>
      </p:sp>
    </p:spTree>
    <p:extLst>
      <p:ext uri="{BB962C8B-B14F-4D97-AF65-F5344CB8AC3E}">
        <p14:creationId xmlns:p14="http://schemas.microsoft.com/office/powerpoint/2010/main" val="22450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아까 코드를</a:t>
            </a:r>
            <a:b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6595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FE74E-6632-34A8-8CAD-FB0E16825B28}"/>
              </a:ext>
            </a:extLst>
          </p:cNvPr>
          <p:cNvSpPr txBox="1"/>
          <p:nvPr/>
        </p:nvSpPr>
        <p:spPr>
          <a:xfrm>
            <a:off x="387929" y="520250"/>
            <a:ext cx="477519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9DA46-CF13-62F8-3348-788D84782851}"/>
              </a:ext>
            </a:extLst>
          </p:cNvPr>
          <p:cNvSpPr txBox="1"/>
          <p:nvPr/>
        </p:nvSpPr>
        <p:spPr>
          <a:xfrm>
            <a:off x="5421743" y="520250"/>
            <a:ext cx="6594765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E7FAC91-7BF2-97DB-33A7-007D6F46DF64}"/>
              </a:ext>
            </a:extLst>
          </p:cNvPr>
          <p:cNvSpPr/>
          <p:nvPr/>
        </p:nvSpPr>
        <p:spPr>
          <a:xfrm>
            <a:off x="4516582" y="1976582"/>
            <a:ext cx="886691" cy="8035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C7817C-DA9F-0B71-AB15-6A7956C1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68" y="722227"/>
            <a:ext cx="5191850" cy="4382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568B8-ECFB-5526-9A55-91E4B11A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44" y="722227"/>
            <a:ext cx="6954220" cy="534427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EEF444-525F-95BA-5998-F5D5C7A54E62}"/>
              </a:ext>
            </a:extLst>
          </p:cNvPr>
          <p:cNvCxnSpPr>
            <a:cxnSpLocks/>
          </p:cNvCxnSpPr>
          <p:nvPr/>
        </p:nvCxnSpPr>
        <p:spPr>
          <a:xfrm>
            <a:off x="526472" y="2419928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1AA100-41F8-4571-0A66-9E290CA2D4BE}"/>
              </a:ext>
            </a:extLst>
          </p:cNvPr>
          <p:cNvCxnSpPr>
            <a:cxnSpLocks/>
          </p:cNvCxnSpPr>
          <p:nvPr/>
        </p:nvCxnSpPr>
        <p:spPr>
          <a:xfrm>
            <a:off x="526471" y="3930074"/>
            <a:ext cx="304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88300F-CB15-93CE-01D6-A8923E656346}"/>
              </a:ext>
            </a:extLst>
          </p:cNvPr>
          <p:cNvCxnSpPr>
            <a:cxnSpLocks/>
          </p:cNvCxnSpPr>
          <p:nvPr/>
        </p:nvCxnSpPr>
        <p:spPr>
          <a:xfrm>
            <a:off x="5661892" y="4003966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2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예전에 </a:t>
            </a:r>
            <a:r>
              <a:rPr lang="ko-KR" altLang="en-US" dirty="0" err="1"/>
              <a:t>했었던</a:t>
            </a:r>
            <a:r>
              <a:rPr lang="ko-KR" altLang="en-US" dirty="0"/>
              <a:t> </a:t>
            </a:r>
            <a:r>
              <a:rPr lang="en-US" altLang="ko-KR" dirty="0"/>
              <a:t>Webpack </a:t>
            </a:r>
            <a:r>
              <a:rPr lang="ko-KR" altLang="en-US" dirty="0"/>
              <a:t>내용이 기억 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결국 브라우저는 순수 </a:t>
            </a:r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만 이해할 수 있다는 사실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결국 </a:t>
            </a:r>
            <a:r>
              <a:rPr lang="en-US" altLang="ko-KR" dirty="0"/>
              <a:t>Typescript </a:t>
            </a:r>
            <a:r>
              <a:rPr lang="ko-KR" altLang="en-US" dirty="0"/>
              <a:t>는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로 변환이 필요합니다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때 사용하는 것이 </a:t>
            </a:r>
            <a:r>
              <a:rPr lang="en-US" altLang="ko-KR" dirty="0">
                <a:solidFill>
                  <a:srgbClr val="0070C0"/>
                </a:solidFill>
              </a:rPr>
              <a:t>TS</a:t>
            </a:r>
            <a:r>
              <a:rPr lang="en-US" altLang="ko-KR" dirty="0"/>
              <a:t>(typescript) </a:t>
            </a:r>
            <a:r>
              <a:rPr lang="en-US" altLang="ko-KR" dirty="0">
                <a:solidFill>
                  <a:srgbClr val="0070C0"/>
                </a:solidFill>
              </a:rPr>
              <a:t>C</a:t>
            </a:r>
            <a:r>
              <a:rPr lang="en-US" altLang="ko-KR" dirty="0"/>
              <a:t>(compiler)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979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컴파일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tsc</a:t>
            </a:r>
            <a:r>
              <a:rPr lang="en-US" altLang="ko-KR" dirty="0"/>
              <a:t> </a:t>
            </a:r>
            <a:r>
              <a:rPr lang="ko-KR" altLang="en-US" dirty="0"/>
              <a:t>파일명</a:t>
            </a:r>
            <a:r>
              <a:rPr lang="en-US" altLang="ko-KR" dirty="0"/>
              <a:t>.</a:t>
            </a:r>
            <a:r>
              <a:rPr lang="en-US" altLang="ko-KR" dirty="0" err="1"/>
              <a:t>ts</a:t>
            </a:r>
            <a:endParaRPr lang="en-US" altLang="ko-KR" dirty="0"/>
          </a:p>
          <a:p>
            <a:r>
              <a:rPr lang="ko-KR" altLang="en-US" dirty="0"/>
              <a:t>실행하면 </a:t>
            </a:r>
            <a:r>
              <a:rPr lang="en-US" altLang="ko-KR" dirty="0" err="1"/>
              <a:t>ts</a:t>
            </a:r>
            <a:r>
              <a:rPr lang="en-US" altLang="ko-KR" dirty="0"/>
              <a:t> </a:t>
            </a:r>
            <a:r>
              <a:rPr lang="ko-KR" altLang="en-US" dirty="0"/>
              <a:t>파일이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로 변환이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는 런타임 즉</a:t>
            </a:r>
            <a:r>
              <a:rPr lang="en-US" altLang="ko-KR" dirty="0"/>
              <a:t>, </a:t>
            </a:r>
            <a:r>
              <a:rPr lang="ko-KR" altLang="en-US" dirty="0"/>
              <a:t>실행을 할 때 에러를 감지하여 찾아내지만</a:t>
            </a:r>
            <a:r>
              <a:rPr lang="en-US" altLang="ko-KR" dirty="0"/>
              <a:t>(= </a:t>
            </a:r>
            <a:r>
              <a:rPr lang="ko-KR" altLang="en-US" dirty="0"/>
              <a:t>인터프리터</a:t>
            </a:r>
            <a:r>
              <a:rPr lang="en-US" altLang="ko-KR" dirty="0"/>
              <a:t>) TS </a:t>
            </a:r>
            <a:r>
              <a:rPr lang="ko-KR" altLang="en-US" dirty="0"/>
              <a:t>는 실행하기 전</a:t>
            </a:r>
            <a:r>
              <a:rPr lang="en-US" altLang="ko-KR" dirty="0"/>
              <a:t> JS</a:t>
            </a:r>
            <a:r>
              <a:rPr lang="ko-KR" altLang="en-US" dirty="0"/>
              <a:t>로 변환하는 과정에서 에러를 찾아내서 에러를 완전히 수정해야만 실행을 할 수 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62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컴파일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385448" cy="5529609"/>
          </a:xfrm>
        </p:spPr>
        <p:txBody>
          <a:bodyPr/>
          <a:lstStyle/>
          <a:p>
            <a:r>
              <a:rPr lang="ko-KR" altLang="en-US" dirty="0"/>
              <a:t>그리고 기존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대비 훨씬 자세한 에러 문구를 제공합니다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F1C5-413D-F266-E3F7-A045E4CE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0" y="2160877"/>
            <a:ext cx="5157015" cy="44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7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컴파일 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에러를 수정하고 컴파일을 완료해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043D6-BE89-0D4D-AD33-E476C1ECAD51}"/>
              </a:ext>
            </a:extLst>
          </p:cNvPr>
          <p:cNvSpPr txBox="1"/>
          <p:nvPr/>
        </p:nvSpPr>
        <p:spPr>
          <a:xfrm>
            <a:off x="600364" y="2243707"/>
            <a:ext cx="652087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78B0D-113A-88F6-7BBC-28C9C61A0AEC}"/>
              </a:ext>
            </a:extLst>
          </p:cNvPr>
          <p:cNvSpPr txBox="1"/>
          <p:nvPr/>
        </p:nvSpPr>
        <p:spPr>
          <a:xfrm>
            <a:off x="7369772" y="3904956"/>
            <a:ext cx="441498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numTwo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08A0472-1BE3-EB0A-E613-1D04246EE3A8}"/>
              </a:ext>
            </a:extLst>
          </p:cNvPr>
          <p:cNvSpPr/>
          <p:nvPr/>
        </p:nvSpPr>
        <p:spPr>
          <a:xfrm>
            <a:off x="6150572" y="4467608"/>
            <a:ext cx="1219200" cy="812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02B738-E3E3-E750-4686-ECBBEB14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72" y="2243707"/>
            <a:ext cx="4192831" cy="10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매번 컴파일 하기</a:t>
            </a:r>
            <a:r>
              <a:rPr lang="en-US" altLang="ko-KR" dirty="0"/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그럼 매번 컴파일 해줘야 하나요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그럴 땐</a:t>
            </a:r>
            <a:r>
              <a:rPr lang="en-US" altLang="ko-KR" dirty="0"/>
              <a:t>!? </a:t>
            </a:r>
            <a:r>
              <a:rPr lang="en-US" altLang="ko-KR" dirty="0" err="1"/>
              <a:t>tsc</a:t>
            </a:r>
            <a:r>
              <a:rPr lang="en-US" altLang="ko-KR" dirty="0"/>
              <a:t> -w(</a:t>
            </a:r>
            <a:r>
              <a:rPr lang="en-US" altLang="ko-KR" dirty="0" err="1"/>
              <a:t>atch</a:t>
            </a:r>
            <a:r>
              <a:rPr lang="en-US" altLang="ko-KR" dirty="0"/>
              <a:t>) </a:t>
            </a:r>
            <a:r>
              <a:rPr lang="ko-KR" altLang="en-US" dirty="0"/>
              <a:t>옵션을 쓰면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폴더에 있는 </a:t>
            </a:r>
            <a:r>
              <a:rPr lang="en-US" altLang="ko-KR" dirty="0" err="1"/>
              <a:t>ts</a:t>
            </a:r>
            <a:r>
              <a:rPr lang="en-US" altLang="ko-KR" dirty="0"/>
              <a:t> </a:t>
            </a:r>
            <a:r>
              <a:rPr lang="ko-KR" altLang="en-US" dirty="0"/>
              <a:t>파일을 자동으로 </a:t>
            </a:r>
            <a:r>
              <a:rPr lang="en-US" altLang="ko-KR" dirty="0" err="1"/>
              <a:t>js</a:t>
            </a:r>
            <a:r>
              <a:rPr lang="ko-KR" altLang="en-US" dirty="0"/>
              <a:t>로 변경해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tsconfig.json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컴파일러 옵션 파일이 있어야만 작동하니 하나 만들어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6881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8B2395-310C-AC76-0D4F-ADA378E63E05}"/>
              </a:ext>
            </a:extLst>
          </p:cNvPr>
          <p:cNvSpPr txBox="1"/>
          <p:nvPr/>
        </p:nvSpPr>
        <p:spPr>
          <a:xfrm>
            <a:off x="600364" y="549947"/>
            <a:ext cx="80818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compilerOptions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2409EE-04E5-59D0-E03F-3CFC3ED8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4" y="2550176"/>
            <a:ext cx="7017974" cy="16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45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0DC958-E681-B8A3-C4E4-F41C04F5486C}"/>
              </a:ext>
            </a:extLst>
          </p:cNvPr>
          <p:cNvSpPr txBox="1"/>
          <p:nvPr/>
        </p:nvSpPr>
        <p:spPr>
          <a:xfrm>
            <a:off x="572654" y="585151"/>
            <a:ext cx="911629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}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"Alcohol"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DF986-B685-6AA4-4037-ABAFEB5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" y="3258820"/>
            <a:ext cx="4085507" cy="802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91FF8-EB1E-FBB3-E736-84CA0366D206}"/>
              </a:ext>
            </a:extLst>
          </p:cNvPr>
          <p:cNvSpPr txBox="1"/>
          <p:nvPr/>
        </p:nvSpPr>
        <p:spPr>
          <a:xfrm>
            <a:off x="4922982" y="3258820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"Alcohol"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64857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6210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Null, undefined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Null 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도 타입 선언을 해서 사용해야 합니다</a:t>
            </a:r>
            <a:r>
              <a:rPr lang="en-US" altLang="ko-KR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70B18-6601-DBD0-2551-151A8F7D08AC}"/>
              </a:ext>
            </a:extLst>
          </p:cNvPr>
          <p:cNvSpPr txBox="1"/>
          <p:nvPr/>
        </p:nvSpPr>
        <p:spPr>
          <a:xfrm>
            <a:off x="775854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null, undefined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0076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Array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5182-3674-2D06-A3AC-E34EEE3E3C88}"/>
              </a:ext>
            </a:extLst>
          </p:cNvPr>
          <p:cNvSpPr txBox="1"/>
          <p:nvPr/>
        </p:nvSpPr>
        <p:spPr>
          <a:xfrm>
            <a:off x="603352" y="2222051"/>
            <a:ext cx="988915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 [{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배열은 안에 들어 있는 데이터의 타입을 정의해 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표기 방법은 </a:t>
            </a:r>
            <a:r>
              <a:rPr lang="ko-KR" altLang="en-US" dirty="0">
                <a:solidFill>
                  <a:srgbClr val="00B050"/>
                </a:solidFill>
              </a:rPr>
              <a:t>데이터타입</a:t>
            </a:r>
            <a:r>
              <a:rPr lang="en-US" altLang="ko-KR" dirty="0">
                <a:solidFill>
                  <a:srgbClr val="00B050"/>
                </a:solidFill>
              </a:rPr>
              <a:t>[]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00B050"/>
                </a:solidFill>
              </a:rPr>
              <a:t>Array&lt;</a:t>
            </a:r>
            <a:r>
              <a:rPr lang="ko-KR" altLang="en-US" dirty="0">
                <a:solidFill>
                  <a:srgbClr val="00B050"/>
                </a:solidFill>
              </a:rPr>
              <a:t>데이터타입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3728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34DB6-8610-5CF0-611D-B48D0307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0" y="880212"/>
            <a:ext cx="4820323" cy="39153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01CD28-8797-1EE6-5216-15949D107612}"/>
              </a:ext>
            </a:extLst>
          </p:cNvPr>
          <p:cNvCxnSpPr>
            <a:cxnSpLocks/>
          </p:cNvCxnSpPr>
          <p:nvPr/>
        </p:nvCxnSpPr>
        <p:spPr>
          <a:xfrm>
            <a:off x="951345" y="1773383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469C48-1EA8-B47C-3FFE-5C50C137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3" y="900994"/>
            <a:ext cx="5849166" cy="453453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89AA3B-4E3F-667B-029B-593E7B2FF384}"/>
              </a:ext>
            </a:extLst>
          </p:cNvPr>
          <p:cNvCxnSpPr>
            <a:cxnSpLocks/>
          </p:cNvCxnSpPr>
          <p:nvPr/>
        </p:nvCxnSpPr>
        <p:spPr>
          <a:xfrm>
            <a:off x="5823527" y="3006437"/>
            <a:ext cx="757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6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Tuple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5182-3674-2D06-A3AC-E34EEE3E3C88}"/>
              </a:ext>
            </a:extLst>
          </p:cNvPr>
          <p:cNvSpPr txBox="1"/>
          <p:nvPr/>
        </p:nvSpPr>
        <p:spPr>
          <a:xfrm>
            <a:off x="603352" y="2222051"/>
            <a:ext cx="988915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Tuple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tupleOne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}];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서로 다른 데이터가 들어 있으며</a:t>
            </a:r>
            <a:r>
              <a:rPr lang="en-US" altLang="ko-KR" dirty="0"/>
              <a:t>, </a:t>
            </a:r>
            <a:r>
              <a:rPr lang="ko-KR" altLang="en-US" dirty="0"/>
              <a:t>데이터의 순서가 정해진 배열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08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Enum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특정 값들에 이름을 미리 정의해서 사용하는 방식입니다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회원 가입을 하는 </a:t>
            </a:r>
            <a:r>
              <a:rPr lang="en-US" altLang="ko-KR" dirty="0"/>
              <a:t>DB</a:t>
            </a:r>
            <a:r>
              <a:rPr lang="ko-KR" altLang="en-US" dirty="0"/>
              <a:t>를 구축할 때</a:t>
            </a:r>
            <a:r>
              <a:rPr lang="en-US" altLang="ko-KR" dirty="0"/>
              <a:t>, </a:t>
            </a:r>
            <a:r>
              <a:rPr lang="ko-KR" altLang="en-US" dirty="0"/>
              <a:t>회원 등급을 숫자로 정의 한다고 생각해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코딩 할 때</a:t>
            </a:r>
            <a:r>
              <a:rPr lang="en-US" altLang="ko-KR" dirty="0"/>
              <a:t>, </a:t>
            </a:r>
            <a:r>
              <a:rPr lang="ko-KR" altLang="en-US" dirty="0"/>
              <a:t>프론트 개발자는 회원 등급 숫자가 어떤 등급을 의미하는지 꼭 알아야만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실수를 줄이고자 하는 것이</a:t>
            </a:r>
            <a:r>
              <a:rPr lang="en-US" altLang="ko-KR" dirty="0"/>
              <a:t>, Enum</a:t>
            </a:r>
            <a:r>
              <a:rPr lang="ko-KR" altLang="en-US" dirty="0"/>
              <a:t> 방식 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6821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Enum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이런 식으로 회원의 등급을 숫자 값</a:t>
            </a:r>
            <a:r>
              <a:rPr lang="en-US" altLang="ko-KR" dirty="0"/>
              <a:t>(0 ~ 3)</a:t>
            </a:r>
            <a:r>
              <a:rPr lang="ko-KR" altLang="en-US" dirty="0"/>
              <a:t>으로 사용할 때</a:t>
            </a:r>
            <a:r>
              <a:rPr lang="en-US" altLang="ko-KR" dirty="0"/>
              <a:t>, </a:t>
            </a:r>
            <a:r>
              <a:rPr lang="ko-KR" altLang="en-US" dirty="0"/>
              <a:t>해당 숫자를 외우지 않고 </a:t>
            </a:r>
            <a:r>
              <a:rPr lang="en-US" altLang="ko-KR" dirty="0"/>
              <a:t>Enum </a:t>
            </a:r>
            <a:r>
              <a:rPr lang="ko-KR" altLang="en-US" dirty="0"/>
              <a:t>을 사용하면 좀 더 편리하게 사용이 가능합니다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코드 가독성이 올라 갑니다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EE6D-F6B9-3286-858E-4E1A0173C4E1}"/>
              </a:ext>
            </a:extLst>
          </p:cNvPr>
          <p:cNvSpPr txBox="1"/>
          <p:nvPr/>
        </p:nvSpPr>
        <p:spPr>
          <a:xfrm>
            <a:off x="840509" y="3622964"/>
            <a:ext cx="303876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Enum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memver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82305-1F19-A95E-9D14-31077947F120}"/>
              </a:ext>
            </a:extLst>
          </p:cNvPr>
          <p:cNvSpPr txBox="1"/>
          <p:nvPr/>
        </p:nvSpPr>
        <p:spPr>
          <a:xfrm>
            <a:off x="4208794" y="3622964"/>
            <a:ext cx="765069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백엔드에서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받아온 정보라고 가정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관리자 권한이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userGrade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관리자 권한이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962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Union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해당 값으로 들어올 수 있는 데이터를 미리 지정하는 타입입니다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여러가지의 타입 또는 값을 지정할 수 있습니다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8FE5D-DF10-121F-739A-75B31CC0A490}"/>
              </a:ext>
            </a:extLst>
          </p:cNvPr>
          <p:cNvSpPr txBox="1"/>
          <p:nvPr/>
        </p:nvSpPr>
        <p:spPr>
          <a:xfrm>
            <a:off x="840509" y="3002077"/>
            <a:ext cx="634538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Union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unionType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a-DK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03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Any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아무 데이터나 다 받을 수 있는 데이터 타입입니다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JS</a:t>
            </a:r>
            <a:r>
              <a:rPr lang="ko-KR" altLang="en-US" dirty="0"/>
              <a:t>가 사용하던 타입이죠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사용을 최대한 피해야만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EE6D-F6B9-3286-858E-4E1A0173C4E1}"/>
              </a:ext>
            </a:extLst>
          </p:cNvPr>
          <p:cNvSpPr txBox="1"/>
          <p:nvPr/>
        </p:nvSpPr>
        <p:spPr>
          <a:xfrm>
            <a:off x="752806" y="2947114"/>
            <a:ext cx="432719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anyType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276927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Any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GitHub - 11st-corp/effective-typescript: Effective TypeScript 북 스터디 📚">
            <a:extLst>
              <a:ext uri="{FF2B5EF4-FFF2-40B4-BE49-F238E27FC236}">
                <a16:creationId xmlns:a16="http://schemas.microsoft.com/office/drawing/2014/main" id="{29F54D62-65F7-182C-B21F-4EBDB9A9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79839"/>
            <a:ext cx="54864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memes. Best Collection of funny Typescript pictures on iFunny">
            <a:extLst>
              <a:ext uri="{FF2B5EF4-FFF2-40B4-BE49-F238E27FC236}">
                <a16:creationId xmlns:a16="http://schemas.microsoft.com/office/drawing/2014/main" id="{F94C83A1-F1E8-2D72-9A26-907E7B4A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24" y="1479839"/>
            <a:ext cx="47720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4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함수형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160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리턴 값이 있을 경우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리턴되는</a:t>
            </a:r>
            <a:r>
              <a:rPr lang="ko-KR" altLang="en-US" dirty="0">
                <a:sym typeface="Wingdings" panose="05000000000000000000" pitchFamily="2" charset="2"/>
              </a:rPr>
              <a:t> 타입을 지정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함수에 리턴 값이 있을 경우에는 리턴 값을 함수에 지정해 줘야만 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E49AD-D289-6079-0A31-1F0589FAE23E}"/>
              </a:ext>
            </a:extLst>
          </p:cNvPr>
          <p:cNvSpPr txBox="1"/>
          <p:nvPr/>
        </p:nvSpPr>
        <p:spPr>
          <a:xfrm>
            <a:off x="757381" y="2249300"/>
            <a:ext cx="8434243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8780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리턴 값이 없을 경우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void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함수에 리턴 값이 없을 경우에는 </a:t>
            </a:r>
            <a:r>
              <a:rPr lang="en-US" altLang="ko-KR" dirty="0"/>
              <a:t>void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8E35E-55C2-0BDC-68AE-6C2C96E560EE}"/>
              </a:ext>
            </a:extLst>
          </p:cNvPr>
          <p:cNvSpPr txBox="1"/>
          <p:nvPr/>
        </p:nvSpPr>
        <p:spPr>
          <a:xfrm>
            <a:off x="757381" y="2323191"/>
            <a:ext cx="637309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void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useConsole3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28536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en-US" altLang="ko-KR" dirty="0"/>
              <a:t>Never 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함수가 항상 </a:t>
            </a:r>
            <a:r>
              <a:rPr lang="en-US" altLang="ko-KR" dirty="0"/>
              <a:t>Error </a:t>
            </a:r>
            <a:r>
              <a:rPr lang="ko-KR" altLang="en-US" dirty="0"/>
              <a:t>를 발생시키거나</a:t>
            </a:r>
            <a:r>
              <a:rPr lang="en-US" altLang="ko-KR" dirty="0"/>
              <a:t>, </a:t>
            </a:r>
            <a:r>
              <a:rPr lang="ko-KR" altLang="en-US" dirty="0"/>
              <a:t>끝나지 않는 함수일 경우에 사용합니다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0CFFA-FAC5-EF07-BA39-121C6C7DD420}"/>
              </a:ext>
            </a:extLst>
          </p:cNvPr>
          <p:cNvSpPr txBox="1"/>
          <p:nvPr/>
        </p:nvSpPr>
        <p:spPr>
          <a:xfrm>
            <a:off x="670751" y="2992398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never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occurError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~~~~~~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872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 on NodeJS">
            <a:extLst>
              <a:ext uri="{FF2B5EF4-FFF2-40B4-BE49-F238E27FC236}">
                <a16:creationId xmlns:a16="http://schemas.microsoft.com/office/drawing/2014/main" id="{E5EB1DE2-022F-8103-8AFE-2699C2DF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0"/>
            <a:ext cx="641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9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좀 더 복잡한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7080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타입 자체를 변수에 넣어서 사용하는 것을 의미합니다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24EBC-96A3-0036-A409-E5E838FF2FFD}"/>
              </a:ext>
            </a:extLst>
          </p:cNvPr>
          <p:cNvSpPr txBox="1"/>
          <p:nvPr/>
        </p:nvSpPr>
        <p:spPr>
          <a:xfrm>
            <a:off x="831273" y="219749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type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dontKnow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dontKnow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numOrStr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423318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에서 복잡한 객체를 선언해서 사용할 때 </a:t>
            </a:r>
            <a:r>
              <a:rPr lang="en-US" altLang="ko-KR" dirty="0"/>
              <a:t>Interface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일반 </a:t>
            </a:r>
            <a:r>
              <a:rPr lang="en-US" altLang="ko-KR" dirty="0"/>
              <a:t>Type </a:t>
            </a:r>
            <a:r>
              <a:rPr lang="ko-KR" altLang="en-US" dirty="0"/>
              <a:t>과 구분하기 위해서 대문자로 보통 선언합니다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6630C-AD01-E0ED-4A3F-AFB3E08E50A7}"/>
              </a:ext>
            </a:extLst>
          </p:cNvPr>
          <p:cNvSpPr txBox="1"/>
          <p:nvPr/>
        </p:nvSpPr>
        <p:spPr>
          <a:xfrm>
            <a:off x="738910" y="3043996"/>
            <a:ext cx="331585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23924-27EA-0E2D-9780-CE0B12A80ACA}"/>
              </a:ext>
            </a:extLst>
          </p:cNvPr>
          <p:cNvSpPr txBox="1"/>
          <p:nvPr/>
        </p:nvSpPr>
        <p:spPr>
          <a:xfrm>
            <a:off x="4438073" y="3043996"/>
            <a:ext cx="331585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xenosign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737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배열에 복잡한 객체가 들어간 </a:t>
            </a:r>
            <a:r>
              <a:rPr lang="en-US" altLang="ko-KR" dirty="0"/>
              <a:t>Type </a:t>
            </a:r>
            <a:r>
              <a:rPr lang="ko-KR" altLang="en-US" dirty="0"/>
              <a:t>도 </a:t>
            </a:r>
            <a:r>
              <a:rPr lang="en-US" altLang="ko-KR" dirty="0"/>
              <a:t>Interface </a:t>
            </a:r>
            <a:r>
              <a:rPr lang="ko-KR" altLang="en-US" dirty="0"/>
              <a:t>로 정의가 가능하죠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A8421-B048-F75D-1453-54839652F009}"/>
              </a:ext>
            </a:extLst>
          </p:cNvPr>
          <p:cNvSpPr txBox="1"/>
          <p:nvPr/>
        </p:nvSpPr>
        <p:spPr>
          <a:xfrm>
            <a:off x="812800" y="2259226"/>
            <a:ext cx="918094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"faker"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ryu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keria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25398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Interface </a:t>
            </a:r>
            <a:r>
              <a:rPr lang="ko-KR" altLang="en-US" dirty="0"/>
              <a:t>는 빡빡해서 미리 선언한 </a:t>
            </a:r>
            <a:r>
              <a:rPr lang="en-US" altLang="ko-KR" dirty="0"/>
              <a:t>key</a:t>
            </a:r>
            <a:r>
              <a:rPr lang="ko-KR" altLang="en-US" dirty="0"/>
              <a:t> 가 없으면 </a:t>
            </a:r>
            <a:r>
              <a:rPr lang="en-US" altLang="ko-KR" dirty="0"/>
              <a:t>Error </a:t>
            </a:r>
            <a:r>
              <a:rPr lang="ko-KR" altLang="en-US" dirty="0"/>
              <a:t>를 일으킵니다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C0968-5C94-7FA0-F916-2E0B2D20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02" y="2773338"/>
            <a:ext cx="1073617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4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Interface?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필수 값이 아닌 </a:t>
            </a:r>
            <a:r>
              <a:rPr lang="en-US" altLang="ko-KR" dirty="0"/>
              <a:t>Key </a:t>
            </a:r>
            <a:r>
              <a:rPr lang="ko-KR" altLang="en-US" dirty="0"/>
              <a:t>는 </a:t>
            </a:r>
            <a:r>
              <a:rPr lang="en-US" altLang="ko-KR" dirty="0"/>
              <a:t>?</a:t>
            </a:r>
            <a:r>
              <a:rPr lang="ko-KR" altLang="en-US" dirty="0"/>
              <a:t> 를 붙여서</a:t>
            </a:r>
            <a:r>
              <a:rPr lang="en-US" altLang="ko-KR" dirty="0"/>
              <a:t>, </a:t>
            </a:r>
            <a:r>
              <a:rPr lang="ko-KR" altLang="en-US" dirty="0"/>
              <a:t>꼭 해당 값이 없어도 문제 없도록 선언이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6F703-57D9-DE7C-5A50-55E7E77256C8}"/>
              </a:ext>
            </a:extLst>
          </p:cNvPr>
          <p:cNvSpPr txBox="1"/>
          <p:nvPr/>
        </p:nvSpPr>
        <p:spPr>
          <a:xfrm>
            <a:off x="831272" y="2804125"/>
            <a:ext cx="80448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"faker"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ryu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keria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210090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그럼 도중에 </a:t>
            </a:r>
            <a:r>
              <a:rPr lang="en-US" altLang="ko-KR" dirty="0"/>
              <a:t>Key </a:t>
            </a:r>
            <a:r>
              <a:rPr lang="ko-KR" altLang="en-US" dirty="0"/>
              <a:t>를 추가하는 것은 불가능 하나요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Key </a:t>
            </a:r>
            <a:r>
              <a:rPr lang="ko-KR" altLang="en-US" dirty="0"/>
              <a:t>자체를 선언하는 방법이 있습니다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0B7DA-A5C7-A846-0E5B-A23F285B57E3}"/>
              </a:ext>
            </a:extLst>
          </p:cNvPr>
          <p:cNvSpPr txBox="1"/>
          <p:nvPr/>
        </p:nvSpPr>
        <p:spPr>
          <a:xfrm>
            <a:off x="785091" y="3002228"/>
            <a:ext cx="440574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9B82C5-1AC6-A91F-A293-0E350B471165}"/>
              </a:ext>
            </a:extLst>
          </p:cNvPr>
          <p:cNvCxnSpPr>
            <a:cxnSpLocks/>
          </p:cNvCxnSpPr>
          <p:nvPr/>
        </p:nvCxnSpPr>
        <p:spPr>
          <a:xfrm>
            <a:off x="1163494" y="4742297"/>
            <a:ext cx="35929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29ACD1-1777-CFAA-7614-44201447CE15}"/>
              </a:ext>
            </a:extLst>
          </p:cNvPr>
          <p:cNvSpPr txBox="1"/>
          <p:nvPr/>
        </p:nvSpPr>
        <p:spPr>
          <a:xfrm>
            <a:off x="5433313" y="3002228"/>
            <a:ext cx="276857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xenosign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1608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Interface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이처럼</a:t>
            </a:r>
            <a:r>
              <a:rPr lang="en-US" altLang="ko-KR" dirty="0"/>
              <a:t>, </a:t>
            </a:r>
            <a:r>
              <a:rPr lang="ko-KR" altLang="en-US" dirty="0"/>
              <a:t>필수적인 것은 전부 미리 선언하고</a:t>
            </a:r>
            <a:r>
              <a:rPr lang="en-US" altLang="ko-KR" dirty="0"/>
              <a:t>, </a:t>
            </a:r>
            <a:r>
              <a:rPr lang="ko-KR" altLang="en-US" dirty="0"/>
              <a:t>정말 추가로 쓰일 타입 정도만 사용이 가능합니다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ED31-5F7C-F875-EF8A-F1C95180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1" y="2173098"/>
            <a:ext cx="1089812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4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25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함수도 인터페이스로 정의가 가능합니다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함수도 </a:t>
            </a:r>
            <a:r>
              <a:rPr lang="en-US" altLang="ko-KR" dirty="0"/>
              <a:t>Interface </a:t>
            </a:r>
            <a:r>
              <a:rPr lang="ko-KR" altLang="en-US" dirty="0"/>
              <a:t>를 이용하여 타입을 지정할 수 있습니다</a:t>
            </a:r>
            <a:r>
              <a:rPr lang="en-US" altLang="ko-KR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35B23-D38B-F661-2D66-6A6A04867A7D}"/>
              </a:ext>
            </a:extLst>
          </p:cNvPr>
          <p:cNvSpPr txBox="1"/>
          <p:nvPr/>
        </p:nvSpPr>
        <p:spPr>
          <a:xfrm>
            <a:off x="844549" y="2281960"/>
            <a:ext cx="562292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interface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함수에 적용하기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interfaceAdd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interfaceAdd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sumResult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592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 Funny JavaScript Memes. Come in, we have memes ahead. | by Ariana  Milasincic | JavaScript in Plain English">
            <a:extLst>
              <a:ext uri="{FF2B5EF4-FFF2-40B4-BE49-F238E27FC236}">
                <a16:creationId xmlns:a16="http://schemas.microsoft.com/office/drawing/2014/main" id="{F885A823-5F6E-8EB6-45D7-690C54DC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90500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28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함수도 인터페이스로 정의가 가능합니다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함수 선언문이 아닌 함수 표현식으로만 적용이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함수 선언문은 결과적으로 </a:t>
            </a:r>
            <a:r>
              <a:rPr lang="en-US" altLang="ko-KR" dirty="0"/>
              <a:t>Interface </a:t>
            </a:r>
            <a:r>
              <a:rPr lang="ko-KR" altLang="en-US" dirty="0"/>
              <a:t>에서 선언한 함수 타입을 리턴 받는 형태로만 코드 작성이 가능하기 때문입니다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708E5-93F6-3547-3310-9AD3D3BCC621}"/>
              </a:ext>
            </a:extLst>
          </p:cNvPr>
          <p:cNvSpPr txBox="1"/>
          <p:nvPr/>
        </p:nvSpPr>
        <p:spPr>
          <a:xfrm>
            <a:off x="803563" y="3630116"/>
            <a:ext cx="529243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interfaceAdd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Picture 2" descr="Nope - 뽐뿌:짤방갤러리">
            <a:extLst>
              <a:ext uri="{FF2B5EF4-FFF2-40B4-BE49-F238E27FC236}">
                <a16:creationId xmlns:a16="http://schemas.microsoft.com/office/drawing/2014/main" id="{A3BEB175-8A5E-D8AB-57AF-7B9F3C84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775" y="4272685"/>
            <a:ext cx="2101301" cy="212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B51F18B-7F45-ABB4-FB19-6EB0FC5A853E}"/>
              </a:ext>
            </a:extLst>
          </p:cNvPr>
          <p:cNvCxnSpPr/>
          <p:nvPr/>
        </p:nvCxnSpPr>
        <p:spPr>
          <a:xfrm>
            <a:off x="5324475" y="3848100"/>
            <a:ext cx="2686050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71269E-7A20-26BC-1F9E-6890F24E0E2D}"/>
              </a:ext>
            </a:extLst>
          </p:cNvPr>
          <p:cNvSpPr/>
          <p:nvPr/>
        </p:nvSpPr>
        <p:spPr>
          <a:xfrm>
            <a:off x="8176212" y="3406158"/>
            <a:ext cx="2929937" cy="17330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 값이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되어야만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구조를 가지게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원하는 구조가 아니죠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57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</a:t>
            </a:r>
            <a:r>
              <a:rPr lang="ko-KR" altLang="en-US" dirty="0">
                <a:solidFill>
                  <a:srgbClr val="0070C0"/>
                </a:solidFill>
              </a:rPr>
              <a:t> 로 변경하기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더 힘든 버전으로 해보실 분은</a:t>
            </a:r>
            <a:r>
              <a:rPr lang="en-US" altLang="ko-KR" dirty="0"/>
              <a:t>, </a:t>
            </a:r>
            <a:r>
              <a:rPr lang="ko-KR" altLang="en-US" dirty="0"/>
              <a:t>아래의 설명을 읽고 바로 시도해 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배열에서 나이가 </a:t>
            </a:r>
            <a:r>
              <a:rPr lang="en-US" altLang="ko-KR" dirty="0"/>
              <a:t>25</a:t>
            </a:r>
            <a:r>
              <a:rPr lang="ko-KR" altLang="en-US" dirty="0"/>
              <a:t>살 이상이면서</a:t>
            </a:r>
            <a:r>
              <a:rPr lang="en-US" altLang="ko-KR" dirty="0"/>
              <a:t>, </a:t>
            </a:r>
            <a:r>
              <a:rPr lang="ko-KR" altLang="en-US" dirty="0"/>
              <a:t>키가 </a:t>
            </a:r>
            <a:r>
              <a:rPr lang="en-US" altLang="ko-KR" dirty="0"/>
              <a:t>175 </a:t>
            </a:r>
            <a:r>
              <a:rPr lang="ko-KR" altLang="en-US" dirty="0"/>
              <a:t>이상인 사람의 이름만을 가지는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 </a:t>
            </a:r>
            <a:r>
              <a:rPr lang="en-US" altLang="ko-KR" dirty="0"/>
              <a:t>result 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결과 값을 출력하는 </a:t>
            </a:r>
            <a:r>
              <a:rPr lang="en-US" altLang="ko-KR" dirty="0"/>
              <a:t>TS </a:t>
            </a:r>
            <a:r>
              <a:rPr lang="ko-KR" altLang="en-US" dirty="0"/>
              <a:t>코드를 작성 하세요</a:t>
            </a:r>
            <a:r>
              <a:rPr lang="en-US" altLang="ko-KR" dirty="0"/>
              <a:t>~!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ACE51-9ED7-0483-042B-74298A07E1CD}"/>
              </a:ext>
            </a:extLst>
          </p:cNvPr>
          <p:cNvSpPr txBox="1"/>
          <p:nvPr/>
        </p:nvSpPr>
        <p:spPr>
          <a:xfrm>
            <a:off x="738909" y="213633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"kang"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235603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F28586-25B4-DDCB-B729-764C76F7DBED}"/>
              </a:ext>
            </a:extLst>
          </p:cNvPr>
          <p:cNvSpPr txBox="1"/>
          <p:nvPr/>
        </p:nvSpPr>
        <p:spPr>
          <a:xfrm>
            <a:off x="304800" y="155632"/>
            <a:ext cx="733425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"kang"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27300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번 찍으신분들 다시 경고 합니다.~~!!! : 클리앙">
            <a:extLst>
              <a:ext uri="{FF2B5EF4-FFF2-40B4-BE49-F238E27FC236}">
                <a16:creationId xmlns:a16="http://schemas.microsoft.com/office/drawing/2014/main" id="{5C75741C-8B4C-9BC1-C60E-E80718A1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6250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36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cript for React Developers – Why TypeScript is Useful and How it Works">
            <a:extLst>
              <a:ext uri="{FF2B5EF4-FFF2-40B4-BE49-F238E27FC236}">
                <a16:creationId xmlns:a16="http://schemas.microsoft.com/office/drawing/2014/main" id="{B5850A14-0479-92A5-DAAB-2CA1F8E1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20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/>
              <a:t>npx</a:t>
            </a:r>
            <a:r>
              <a:rPr lang="en-US" altLang="ko-KR" dirty="0"/>
              <a:t> create-react-app </a:t>
            </a:r>
            <a:r>
              <a:rPr lang="ko-KR" altLang="en-US" dirty="0" err="1"/>
              <a:t>앱이름</a:t>
            </a:r>
            <a:r>
              <a:rPr lang="ko-KR" altLang="en-US" dirty="0"/>
              <a:t> </a:t>
            </a:r>
            <a:r>
              <a:rPr lang="en-US" altLang="ko-KR" dirty="0"/>
              <a:t>--template=typescript</a:t>
            </a:r>
          </a:p>
          <a:p>
            <a:r>
              <a:rPr lang="ko-KR" altLang="en-US" dirty="0"/>
              <a:t>치시면 </a:t>
            </a:r>
            <a:r>
              <a:rPr lang="en-US" altLang="ko-KR" dirty="0"/>
              <a:t>TS</a:t>
            </a:r>
            <a:r>
              <a:rPr lang="ko-KR" altLang="en-US" dirty="0"/>
              <a:t> 가 적용된 </a:t>
            </a:r>
            <a:r>
              <a:rPr lang="en-US" altLang="ko-KR" dirty="0"/>
              <a:t>react </a:t>
            </a:r>
            <a:r>
              <a:rPr lang="ko-KR" altLang="en-US" dirty="0"/>
              <a:t>앱이 생성 됩니다</a:t>
            </a:r>
            <a:r>
              <a:rPr lang="en-US" altLang="ko-KR" dirty="0"/>
              <a:t>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409373-73C0-28FD-E901-C6F56B96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26" y="2900259"/>
            <a:ext cx="9935071" cy="17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3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24044D-9F9C-6A0C-0D83-AC4328A1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7" y="395065"/>
            <a:ext cx="3695848" cy="5577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F15EE-3520-1444-0BC1-C51C2221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31" y="395065"/>
            <a:ext cx="6751616" cy="47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7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큰 차이는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~!?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 err="1"/>
              <a:t>js</a:t>
            </a:r>
            <a:r>
              <a:rPr lang="en-US" altLang="ko-KR" dirty="0"/>
              <a:t>, </a:t>
            </a:r>
            <a:r>
              <a:rPr lang="en-US" altLang="ko-KR" dirty="0" err="1"/>
              <a:t>jsx</a:t>
            </a:r>
            <a:r>
              <a:rPr lang="ko-KR" altLang="en-US" dirty="0"/>
              <a:t> 파일이 </a:t>
            </a:r>
            <a:r>
              <a:rPr lang="en-US" altLang="ko-KR" dirty="0" err="1"/>
              <a:t>ts</a:t>
            </a:r>
            <a:r>
              <a:rPr lang="en-US" altLang="ko-KR" dirty="0"/>
              <a:t>, </a:t>
            </a:r>
            <a:r>
              <a:rPr lang="en-US" altLang="ko-KR" dirty="0" err="1"/>
              <a:t>tsx</a:t>
            </a:r>
            <a:r>
              <a:rPr lang="en-US" altLang="ko-KR" dirty="0"/>
              <a:t> </a:t>
            </a:r>
            <a:r>
              <a:rPr lang="ko-KR" altLang="en-US" dirty="0"/>
              <a:t>로 변경 된 것 말고는 코드 상으로도 큰 차이는 안보입니다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CEFBE-FB41-7BD3-5ECB-69DDAEDC8104}"/>
              </a:ext>
            </a:extLst>
          </p:cNvPr>
          <p:cNvSpPr txBox="1"/>
          <p:nvPr/>
        </p:nvSpPr>
        <p:spPr>
          <a:xfrm>
            <a:off x="3771900" y="2276892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/client'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'./index.css'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HTMLElement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EC2433-3D93-050F-4636-ACB1837FFF64}"/>
              </a:ext>
            </a:extLst>
          </p:cNvPr>
          <p:cNvCxnSpPr>
            <a:cxnSpLocks/>
          </p:cNvCxnSpPr>
          <p:nvPr/>
        </p:nvCxnSpPr>
        <p:spPr>
          <a:xfrm>
            <a:off x="8067286" y="4542272"/>
            <a:ext cx="19262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571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A6C1EF-9BA3-2704-6BA0-AD934955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680654"/>
            <a:ext cx="5801535" cy="549669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C5FAABA-FB30-84CA-CCE4-845C17747A89}"/>
              </a:ext>
            </a:extLst>
          </p:cNvPr>
          <p:cNvCxnSpPr>
            <a:cxnSpLocks/>
          </p:cNvCxnSpPr>
          <p:nvPr/>
        </p:nvCxnSpPr>
        <p:spPr>
          <a:xfrm>
            <a:off x="3835953" y="5132822"/>
            <a:ext cx="2330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89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책사풍후미나모토요시츠네의 이글루스 공식 블로그">
            <a:extLst>
              <a:ext uri="{FF2B5EF4-FFF2-40B4-BE49-F238E27FC236}">
                <a16:creationId xmlns:a16="http://schemas.microsoft.com/office/drawing/2014/main" id="{4F00F27B-43E0-8419-9649-2AD089E9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490663"/>
            <a:ext cx="6072187" cy="48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별 차이도 없으니</a:t>
            </a:r>
            <a:r>
              <a:rPr lang="en-US" altLang="ko-KR" dirty="0"/>
              <a:t>…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07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avascript vs memes - DEV Community">
            <a:extLst>
              <a:ext uri="{FF2B5EF4-FFF2-40B4-BE49-F238E27FC236}">
                <a16:creationId xmlns:a16="http://schemas.microsoft.com/office/drawing/2014/main" id="{0531185A-C9EC-BD16-858A-FBD9A442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9525"/>
            <a:ext cx="75819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40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useState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0056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Counter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기본이 되는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를 활용한 </a:t>
            </a:r>
            <a:r>
              <a:rPr lang="en-US" altLang="ko-KR" dirty="0" err="1"/>
              <a:t>Counter.tsx</a:t>
            </a:r>
            <a:r>
              <a:rPr lang="en-US" altLang="ko-KR" dirty="0"/>
              <a:t> </a:t>
            </a:r>
            <a:r>
              <a:rPr lang="ko-KR" altLang="en-US" dirty="0"/>
              <a:t>컴포넌트 부터 만들어 봅시다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A9548-505F-CDF5-92FC-CADF421B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56" y="2838401"/>
            <a:ext cx="5229366" cy="17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8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Counter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 역시도 </a:t>
            </a:r>
            <a:r>
              <a:rPr lang="en-US" altLang="ko-KR" dirty="0"/>
              <a:t>Type </a:t>
            </a:r>
            <a:r>
              <a:rPr lang="ko-KR" altLang="en-US" dirty="0"/>
              <a:t>설정이 필요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Count </a:t>
            </a:r>
            <a:r>
              <a:rPr lang="ko-KR" altLang="en-US" dirty="0"/>
              <a:t>는 숫자 값을 사용할 것이므로</a:t>
            </a:r>
            <a:r>
              <a:rPr lang="en-US" altLang="ko-KR" dirty="0"/>
              <a:t> &lt;&gt; </a:t>
            </a:r>
            <a:r>
              <a:rPr lang="ko-KR" altLang="en-US" dirty="0"/>
              <a:t>를 사용해서 </a:t>
            </a:r>
            <a:r>
              <a:rPr lang="en-US" altLang="ko-KR" dirty="0"/>
              <a:t>count </a:t>
            </a:r>
            <a:r>
              <a:rPr lang="ko-KR" altLang="en-US" dirty="0"/>
              <a:t>의 타입과</a:t>
            </a:r>
            <a:r>
              <a:rPr lang="en-US" altLang="ko-KR" dirty="0"/>
              <a:t>, </a:t>
            </a:r>
            <a:r>
              <a:rPr lang="en-US" altLang="ko-KR" dirty="0" err="1"/>
              <a:t>setCount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리턴할</a:t>
            </a:r>
            <a:r>
              <a:rPr lang="ko-KR" altLang="en-US" dirty="0"/>
              <a:t> 타입을 명시해 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4AF19-32A4-6964-57D5-5BD777C7CCB7}"/>
              </a:ext>
            </a:extLst>
          </p:cNvPr>
          <p:cNvSpPr txBox="1"/>
          <p:nvPr/>
        </p:nvSpPr>
        <p:spPr>
          <a:xfrm>
            <a:off x="781050" y="228179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7887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952B0-DEF9-1B90-7B75-F291484B9D2E}"/>
              </a:ext>
            </a:extLst>
          </p:cNvPr>
          <p:cNvSpPr txBox="1"/>
          <p:nvPr/>
        </p:nvSpPr>
        <p:spPr>
          <a:xfrm>
            <a:off x="552450" y="533817"/>
            <a:ext cx="10287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0580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8721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useRef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요 친구부터 조금 개념이 </a:t>
            </a:r>
            <a:r>
              <a:rPr lang="ko-KR" altLang="en-US" dirty="0" err="1"/>
              <a:t>빡세</a:t>
            </a:r>
            <a:r>
              <a:rPr lang="ko-KR" altLang="en-US" dirty="0"/>
              <a:t> 집니다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는 보통 </a:t>
            </a:r>
            <a:r>
              <a:rPr lang="en-US" altLang="ko-KR" dirty="0"/>
              <a:t>2</a:t>
            </a:r>
            <a:r>
              <a:rPr lang="ko-KR" altLang="en-US" dirty="0"/>
              <a:t>가지의 용도로 사용됩니다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HTML DOM </a:t>
            </a:r>
            <a:r>
              <a:rPr lang="ko-KR" altLang="en-US" dirty="0"/>
              <a:t>요소를 컨트롤 하기 위함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컴포넌트가 </a:t>
            </a:r>
            <a:r>
              <a:rPr lang="ko-KR" altLang="en-US" dirty="0" err="1"/>
              <a:t>리렌더링이</a:t>
            </a:r>
            <a:r>
              <a:rPr lang="ko-KR" altLang="en-US" dirty="0"/>
              <a:t> 되어도 값을 유지하는 변수로 사용</a:t>
            </a:r>
            <a:endParaRPr lang="en-US" altLang="ko-KR" dirty="0"/>
          </a:p>
          <a:p>
            <a:r>
              <a:rPr lang="ko-KR" altLang="en-US" dirty="0"/>
              <a:t>그렇다 보니 둘을 구분하여서 사용해야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84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8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이용해서 입력 받은 값을 출력해주는 </a:t>
            </a:r>
            <a:r>
              <a:rPr lang="en-US" altLang="ko-KR" dirty="0" err="1"/>
              <a:t>Input.tsx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를 선언하고 해당 </a:t>
            </a:r>
            <a:r>
              <a:rPr lang="en-US" altLang="ko-KR" dirty="0" err="1"/>
              <a:t>useRef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input </a:t>
            </a:r>
            <a:r>
              <a:rPr lang="ko-KR" altLang="en-US" dirty="0"/>
              <a:t>태그에 할당을 해줘야 하는데요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보통 아래처럼 사용합니다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BFE72-0D64-3B31-76F8-1588ED914DB6}"/>
              </a:ext>
            </a:extLst>
          </p:cNvPr>
          <p:cNvSpPr txBox="1"/>
          <p:nvPr/>
        </p:nvSpPr>
        <p:spPr>
          <a:xfrm>
            <a:off x="847724" y="4606409"/>
            <a:ext cx="665797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C989D-4B10-A678-4147-DBA1BDC8457F}"/>
              </a:ext>
            </a:extLst>
          </p:cNvPr>
          <p:cNvSpPr txBox="1"/>
          <p:nvPr/>
        </p:nvSpPr>
        <p:spPr>
          <a:xfrm>
            <a:off x="847725" y="5311259"/>
            <a:ext cx="66579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290" name="Picture 2" descr="몰라.. 뭐야, 그거.. 무서워... - 뽐뿌:짤방갤러리">
            <a:extLst>
              <a:ext uri="{FF2B5EF4-FFF2-40B4-BE49-F238E27FC236}">
                <a16:creationId xmlns:a16="http://schemas.microsoft.com/office/drawing/2014/main" id="{BEC0F4EC-30A0-3095-AECD-90A27BA6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07" y="3762374"/>
            <a:ext cx="363850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여기서부터 </a:t>
            </a:r>
            <a:r>
              <a:rPr lang="en-US" altLang="ko-KR" dirty="0"/>
              <a:t>TS </a:t>
            </a:r>
            <a:r>
              <a:rPr lang="ko-KR" altLang="en-US" dirty="0"/>
              <a:t>깐깐함이 드러납니다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 err="1"/>
              <a:t>inputRef</a:t>
            </a:r>
            <a:r>
              <a:rPr lang="en-US" altLang="ko-KR" dirty="0"/>
              <a:t> </a:t>
            </a:r>
            <a:r>
              <a:rPr lang="ko-KR" altLang="en-US" dirty="0"/>
              <a:t>는 정상적일 경우 </a:t>
            </a:r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DOM </a:t>
            </a:r>
            <a:r>
              <a:rPr lang="ko-KR" altLang="en-US" dirty="0"/>
              <a:t>요소가 할당 될 것이므로 타입은 </a:t>
            </a:r>
            <a:r>
              <a:rPr lang="en-US" altLang="ko-KR" dirty="0"/>
              <a:t>&lt;</a:t>
            </a:r>
            <a:r>
              <a:rPr lang="en-US" altLang="ko-KR" dirty="0" err="1"/>
              <a:t>HTMLInputElement</a:t>
            </a:r>
            <a:r>
              <a:rPr lang="en-US" altLang="ko-KR" dirty="0"/>
              <a:t>&gt; </a:t>
            </a:r>
            <a:r>
              <a:rPr lang="ko-KR" altLang="en-US" dirty="0"/>
              <a:t>로 부여해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처음에 </a:t>
            </a:r>
            <a:r>
              <a:rPr lang="en-US" altLang="ko-KR" dirty="0" err="1"/>
              <a:t>inputRef</a:t>
            </a:r>
            <a:r>
              <a:rPr lang="en-US" altLang="ko-KR" dirty="0"/>
              <a:t> </a:t>
            </a:r>
            <a:r>
              <a:rPr lang="ko-KR" altLang="en-US" dirty="0"/>
              <a:t>가 선언 될 때에는 </a:t>
            </a:r>
            <a:r>
              <a:rPr lang="en-US" altLang="ko-KR" dirty="0"/>
              <a:t>input </a:t>
            </a:r>
            <a:r>
              <a:rPr lang="ko-KR" altLang="en-US" dirty="0"/>
              <a:t>태그가 그려지기 전이므로 초기 값은 </a:t>
            </a:r>
            <a:r>
              <a:rPr lang="en-US" altLang="ko-KR" dirty="0"/>
              <a:t>null </a:t>
            </a:r>
            <a:r>
              <a:rPr lang="ko-KR" altLang="en-US" dirty="0"/>
              <a:t>을 넣어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BFE72-0D64-3B31-76F8-1588ED914DB6}"/>
              </a:ext>
            </a:extLst>
          </p:cNvPr>
          <p:cNvSpPr txBox="1"/>
          <p:nvPr/>
        </p:nvSpPr>
        <p:spPr>
          <a:xfrm>
            <a:off x="838200" y="228179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7465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컨틀롤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null </a:t>
            </a:r>
            <a:r>
              <a:rPr lang="ko-KR" altLang="en-US" dirty="0"/>
              <a:t>을 깜박한다면</a:t>
            </a:r>
            <a:r>
              <a:rPr lang="en-US" altLang="ko-KR" dirty="0"/>
              <a:t>!?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24F19-40B6-414D-4F94-A993D125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168047"/>
            <a:ext cx="11915775" cy="3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etting started with TypeScript - Hashnode">
            <a:extLst>
              <a:ext uri="{FF2B5EF4-FFF2-40B4-BE49-F238E27FC236}">
                <a16:creationId xmlns:a16="http://schemas.microsoft.com/office/drawing/2014/main" id="{17CF1ACC-27EE-0203-B60D-8AC85E7C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873" y="315056"/>
            <a:ext cx="5528253" cy="62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12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전 국민 유행어 등극! 영화보다 더 유명한 영화 속 명대사들 : 네이버 포스트">
            <a:extLst>
              <a:ext uri="{FF2B5EF4-FFF2-40B4-BE49-F238E27FC236}">
                <a16:creationId xmlns:a16="http://schemas.microsoft.com/office/drawing/2014/main" id="{C4B46F0E-3774-4141-62B9-E77B9600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8138"/>
            <a:ext cx="114300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046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자 이제 시작해볼까 : 네이버 블로그">
            <a:extLst>
              <a:ext uri="{FF2B5EF4-FFF2-40B4-BE49-F238E27FC236}">
                <a16:creationId xmlns:a16="http://schemas.microsoft.com/office/drawing/2014/main" id="{339E6F1A-7107-34D6-55BB-B1F22258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71550"/>
            <a:ext cx="11468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1B69911E-82DB-D4C7-A627-5F3AB0C3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67" y="1857088"/>
            <a:ext cx="2769466" cy="27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55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그럼 이제 값을 한번 출력해 볼까요</a:t>
            </a:r>
            <a:r>
              <a:rPr lang="en-US" altLang="ko-KR" dirty="0"/>
              <a:t>!?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518E-2E0C-51FB-B886-6003D77E5D3C}"/>
              </a:ext>
            </a:extLst>
          </p:cNvPr>
          <p:cNvSpPr txBox="1"/>
          <p:nvPr/>
        </p:nvSpPr>
        <p:spPr>
          <a:xfrm>
            <a:off x="746312" y="2138125"/>
            <a:ext cx="90453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2626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응 안돼 돌아가 - 유머/움짤/이슈 - 에펨코리아">
            <a:extLst>
              <a:ext uri="{FF2B5EF4-FFF2-40B4-BE49-F238E27FC236}">
                <a16:creationId xmlns:a16="http://schemas.microsoft.com/office/drawing/2014/main" id="{A24DC720-505D-0086-4C1C-2D6ECAB4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13" y="2367087"/>
            <a:ext cx="70455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FC67EB-91EA-6F6F-8DB1-D92C43CC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0" y="585663"/>
            <a:ext cx="7630590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28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Narrowing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개념이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위의 에러는 해당 부분에 </a:t>
            </a:r>
            <a:r>
              <a:rPr lang="en-US" altLang="ko-KR" dirty="0"/>
              <a:t>undefined </a:t>
            </a:r>
            <a:r>
              <a:rPr lang="ko-KR" altLang="en-US" dirty="0"/>
              <a:t>값이 들어갈 가능성이 있기 때문에 생기는 에러입니다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에러를 없애려면 코드 적으로 해당 부분에 </a:t>
            </a:r>
            <a:r>
              <a:rPr lang="en-US" altLang="ko-KR" dirty="0"/>
              <a:t>undefined </a:t>
            </a:r>
            <a:r>
              <a:rPr lang="ko-KR" altLang="en-US" dirty="0"/>
              <a:t>값이 들어 갈래야 들어 갈 수 없도록 처리를 해줘야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855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0620C6-6E95-657B-8DB0-47CAD1D2C425}"/>
              </a:ext>
            </a:extLst>
          </p:cNvPr>
          <p:cNvSpPr txBox="1"/>
          <p:nvPr/>
        </p:nvSpPr>
        <p:spPr>
          <a:xfrm>
            <a:off x="228599" y="231845"/>
            <a:ext cx="943927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0482" name="Picture 2" descr="rajephon lab - 개비스콘 짤 생성기">
            <a:extLst>
              <a:ext uri="{FF2B5EF4-FFF2-40B4-BE49-F238E27FC236}">
                <a16:creationId xmlns:a16="http://schemas.microsoft.com/office/drawing/2014/main" id="{AA3E745E-0031-FCF2-18FB-EA7F9408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269687"/>
            <a:ext cx="3819525" cy="28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ajephon lab - 개비스콘 짤 생성기">
            <a:extLst>
              <a:ext uri="{FF2B5EF4-FFF2-40B4-BE49-F238E27FC236}">
                <a16:creationId xmlns:a16="http://schemas.microsoft.com/office/drawing/2014/main" id="{CE8834A3-5D0A-AAAC-020E-8BC1690E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88498"/>
            <a:ext cx="4572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객체도 이 참에 한번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보시쥬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기존에 저희가 편히 쓰던 </a:t>
            </a:r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이라는 친구의 </a:t>
            </a:r>
            <a:r>
              <a:rPr lang="en-US" altLang="ko-KR" dirty="0"/>
              <a:t>e!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이벤트 객체의 타입을</a:t>
            </a:r>
            <a:r>
              <a:rPr lang="en-US" altLang="ko-KR" dirty="0"/>
              <a:t> </a:t>
            </a:r>
            <a:r>
              <a:rPr lang="ko-KR" altLang="en-US" dirty="0"/>
              <a:t>아시는 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알았다 쳐도  </a:t>
            </a:r>
            <a:r>
              <a:rPr lang="ko-KR" altLang="en-US" dirty="0" err="1"/>
              <a:t>모든걸</a:t>
            </a:r>
            <a:r>
              <a:rPr lang="ko-KR" altLang="en-US" dirty="0"/>
              <a:t> 다 기억하긴 어려울 겁니다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일단 </a:t>
            </a:r>
            <a:r>
              <a:rPr lang="en-US" altLang="ko-KR" dirty="0">
                <a:sym typeface="Wingdings" panose="05000000000000000000" pitchFamily="2" charset="2"/>
              </a:rPr>
              <a:t>any </a:t>
            </a:r>
            <a:r>
              <a:rPr lang="ko-KR" altLang="en-US" dirty="0">
                <a:sym typeface="Wingdings" panose="05000000000000000000" pitchFamily="2" charset="2"/>
              </a:rPr>
              <a:t>쓰고 시작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652BB-1A7E-4043-BFA7-3187D2BBF365}"/>
              </a:ext>
            </a:extLst>
          </p:cNvPr>
          <p:cNvSpPr txBox="1"/>
          <p:nvPr/>
        </p:nvSpPr>
        <p:spPr>
          <a:xfrm>
            <a:off x="771525" y="42246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1002270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객체도 이 참에 한번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보시쥬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28F122-B54A-CDD9-E9FA-A8F0F7D4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인터넷을 찾아보니 아래와 같다고 하군요</a:t>
            </a:r>
            <a:r>
              <a:rPr lang="en-US" altLang="ko-KR" dirty="0"/>
              <a:t>! </a:t>
            </a:r>
            <a:r>
              <a:rPr lang="ko-KR" altLang="en-US" dirty="0"/>
              <a:t>수정해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5E74A-6EEE-CA44-50FC-89BD368F8A3F}"/>
              </a:ext>
            </a:extLst>
          </p:cNvPr>
          <p:cNvSpPr txBox="1"/>
          <p:nvPr/>
        </p:nvSpPr>
        <p:spPr>
          <a:xfrm>
            <a:off x="835964" y="2220158"/>
            <a:ext cx="106108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ChangeEvent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B807D6-1075-C2D6-253F-98C0CB2E2AD3}"/>
              </a:ext>
            </a:extLst>
          </p:cNvPr>
          <p:cNvCxnSpPr>
            <a:cxnSpLocks/>
          </p:cNvCxnSpPr>
          <p:nvPr/>
        </p:nvCxnSpPr>
        <p:spPr>
          <a:xfrm>
            <a:off x="3874820" y="3665972"/>
            <a:ext cx="4996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4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소화제 짤','편-안 짤'로 유명한 이 배우는 누구일까? : 네이버 포스트">
            <a:extLst>
              <a:ext uri="{FF2B5EF4-FFF2-40B4-BE49-F238E27FC236}">
                <a16:creationId xmlns:a16="http://schemas.microsoft.com/office/drawing/2014/main" id="{602714B4-272F-331D-1C84-DF3A083E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638175"/>
            <a:ext cx="8372475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인생은 오르막이야 오르다보면 평지도 만나는 거야~~👍 TV CHOSUN 221209 방송 | [여행의 맛 – 9회] | TV조선 -  YouTube">
            <a:extLst>
              <a:ext uri="{FF2B5EF4-FFF2-40B4-BE49-F238E27FC236}">
                <a16:creationId xmlns:a16="http://schemas.microsoft.com/office/drawing/2014/main" id="{CE9ABF9B-895E-389F-E1B0-3855E53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타입스크립트 - 위키백과, 우리 모두의 백과사전">
            <a:extLst>
              <a:ext uri="{FF2B5EF4-FFF2-40B4-BE49-F238E27FC236}">
                <a16:creationId xmlns:a16="http://schemas.microsoft.com/office/drawing/2014/main" id="{4E86A1F7-7C9D-7381-3E9D-43C5A1FB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92" y="2219038"/>
            <a:ext cx="1594283" cy="15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6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변수처럼 쓸 때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29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👀 TypeScript, 누구냐...넌?">
            <a:extLst>
              <a:ext uri="{FF2B5EF4-FFF2-40B4-BE49-F238E27FC236}">
                <a16:creationId xmlns:a16="http://schemas.microsoft.com/office/drawing/2014/main" id="{EBCF736C-4F7C-E6A6-482B-098D6F4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65088"/>
            <a:ext cx="66675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06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useRef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변수처럼 쓸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 친구는 그나마 좀 쉽습니다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그냥 기존처럼 선언을 하면서 타입만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처럼 정해주면 끝입니다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변수처럼 사용할 </a:t>
            </a:r>
            <a:r>
              <a:rPr lang="en-US" altLang="ko-KR" dirty="0">
                <a:sym typeface="Wingdings" panose="05000000000000000000" pitchFamily="2" charset="2"/>
              </a:rPr>
              <a:t>string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 err="1">
                <a:sym typeface="Wingdings" panose="05000000000000000000" pitchFamily="2" charset="2"/>
              </a:rPr>
              <a:t>useRef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선언하고</a:t>
            </a:r>
            <a:r>
              <a:rPr lang="en-US" altLang="ko-KR" dirty="0">
                <a:sym typeface="Wingdings" panose="05000000000000000000" pitchFamily="2" charset="2"/>
              </a:rPr>
              <a:t>, input </a:t>
            </a:r>
            <a:r>
              <a:rPr lang="ko-KR" altLang="en-US" dirty="0">
                <a:sym typeface="Wingdings" panose="05000000000000000000" pitchFamily="2" charset="2"/>
              </a:rPr>
              <a:t>에서 값을 받아서 </a:t>
            </a:r>
            <a:r>
              <a:rPr lang="en-US" altLang="ko-KR" dirty="0">
                <a:sym typeface="Wingdings" panose="05000000000000000000" pitchFamily="2" charset="2"/>
              </a:rPr>
              <a:t>console.log </a:t>
            </a:r>
            <a:r>
              <a:rPr lang="ko-KR" altLang="en-US" dirty="0">
                <a:sym typeface="Wingdings" panose="05000000000000000000" pitchFamily="2" charset="2"/>
              </a:rPr>
              <a:t>에 찍는 기능을 추가해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828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D6E1CC-0153-25AA-AF78-25F2BB20EEB0}"/>
              </a:ext>
            </a:extLst>
          </p:cNvPr>
          <p:cNvSpPr txBox="1"/>
          <p:nvPr/>
        </p:nvSpPr>
        <p:spPr>
          <a:xfrm>
            <a:off x="314324" y="292596"/>
            <a:ext cx="894397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HTMLInputElement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varRef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값을 입력하세요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96DACD-30BA-7003-836E-D30F25906087}"/>
              </a:ext>
            </a:extLst>
          </p:cNvPr>
          <p:cNvCxnSpPr>
            <a:cxnSpLocks/>
          </p:cNvCxnSpPr>
          <p:nvPr/>
        </p:nvCxnSpPr>
        <p:spPr>
          <a:xfrm>
            <a:off x="679354" y="1751447"/>
            <a:ext cx="4129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B94B9-1236-95DD-31C3-48C39CDF5862}"/>
              </a:ext>
            </a:extLst>
          </p:cNvPr>
          <p:cNvSpPr/>
          <p:nvPr/>
        </p:nvSpPr>
        <p:spPr>
          <a:xfrm>
            <a:off x="831033" y="2533650"/>
            <a:ext cx="4129136" cy="59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958FCA-4D40-17B5-2CBA-B352BFD2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10" y="1007815"/>
            <a:ext cx="3869290" cy="33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4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457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9156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Props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2083C-0BAD-6031-C04C-7FAF3122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에서는 사용</a:t>
            </a:r>
            <a:r>
              <a:rPr lang="en-US" altLang="ko-KR" dirty="0"/>
              <a:t>,</a:t>
            </a:r>
            <a:r>
              <a:rPr lang="ko-KR" altLang="en-US" dirty="0"/>
              <a:t> 전달되는 모든 데이터는 타입을 정해줘야만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props </a:t>
            </a:r>
            <a:r>
              <a:rPr lang="ko-KR" altLang="en-US" dirty="0"/>
              <a:t>도 예외가 아니죠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props </a:t>
            </a:r>
            <a:r>
              <a:rPr lang="ko-KR" altLang="en-US" dirty="0"/>
              <a:t>는 보통 객체 형태로 전달이 되므로</a:t>
            </a:r>
            <a:r>
              <a:rPr lang="en-US" altLang="ko-KR" dirty="0"/>
              <a:t>, </a:t>
            </a:r>
            <a:r>
              <a:rPr lang="ko-KR" altLang="en-US" dirty="0"/>
              <a:t>구조 분해 할당으로 하나하나 타입을 선언해 주거나 </a:t>
            </a:r>
            <a:r>
              <a:rPr lang="en-US" altLang="ko-KR" dirty="0"/>
              <a:t>interface </a:t>
            </a:r>
            <a:r>
              <a:rPr lang="ko-KR" altLang="en-US" dirty="0"/>
              <a:t>또는 </a:t>
            </a:r>
            <a:r>
              <a:rPr lang="en-US" altLang="ko-KR" dirty="0"/>
              <a:t>type </a:t>
            </a:r>
            <a:r>
              <a:rPr lang="ko-KR" altLang="en-US" dirty="0"/>
              <a:t>을 이용합니다</a:t>
            </a:r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 err="1"/>
              <a:t>App.tsx</a:t>
            </a:r>
            <a:r>
              <a:rPr lang="en-US" altLang="ko-KR" dirty="0"/>
              <a:t> </a:t>
            </a:r>
            <a:r>
              <a:rPr lang="ko-KR" altLang="en-US" dirty="0"/>
              <a:t>로 부터 다양한 데이터를 받아서 출력하는 </a:t>
            </a:r>
            <a:r>
              <a:rPr lang="en-US" altLang="ko-KR" dirty="0" err="1"/>
              <a:t>Props.tsx</a:t>
            </a:r>
            <a:r>
              <a:rPr lang="en-US" altLang="ko-KR" dirty="0"/>
              <a:t> </a:t>
            </a:r>
            <a:r>
              <a:rPr lang="ko-KR" altLang="en-US" dirty="0"/>
              <a:t>라는 컴포넌트를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17810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하나하나 선언하기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18A29-E623-C924-89C6-C1ECF7C6D87A}"/>
              </a:ext>
            </a:extLst>
          </p:cNvPr>
          <p:cNvSpPr txBox="1"/>
          <p:nvPr/>
        </p:nvSpPr>
        <p:spPr>
          <a:xfrm>
            <a:off x="581025" y="1328391"/>
            <a:ext cx="50577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1C726-541C-062F-C6EF-3E4C5C1FD47A}"/>
              </a:ext>
            </a:extLst>
          </p:cNvPr>
          <p:cNvSpPr txBox="1"/>
          <p:nvPr/>
        </p:nvSpPr>
        <p:spPr>
          <a:xfrm>
            <a:off x="5857875" y="1328391"/>
            <a:ext cx="45910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취미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);}</a:t>
            </a:r>
          </a:p>
        </p:txBody>
      </p:sp>
    </p:spTree>
    <p:extLst>
      <p:ext uri="{BB962C8B-B14F-4D97-AF65-F5344CB8AC3E}">
        <p14:creationId xmlns:p14="http://schemas.microsoft.com/office/powerpoint/2010/main" val="332668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0051B-DFA9-B812-791D-9AE4B34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Interface </a:t>
            </a:r>
            <a:r>
              <a:rPr lang="ko-KR" altLang="en-US" dirty="0"/>
              <a:t>이용하기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89455-60F8-D611-58CD-10967666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하나하나 선언하는 방법은 하드 코딩하는 양도 늘어나고</a:t>
            </a:r>
            <a:r>
              <a:rPr lang="en-US" altLang="ko-KR" dirty="0"/>
              <a:t>, </a:t>
            </a:r>
            <a:r>
              <a:rPr lang="ko-KR" altLang="en-US" dirty="0"/>
              <a:t>보내는 쪽 또는 받는 쪽 한곳에서만 </a:t>
            </a:r>
            <a:r>
              <a:rPr lang="en-US" altLang="ko-KR" dirty="0"/>
              <a:t>props </a:t>
            </a:r>
            <a:r>
              <a:rPr lang="ko-KR" altLang="en-US" dirty="0"/>
              <a:t>데이터를 확인 할 수 있기 때문에 불편합니다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보통 </a:t>
            </a:r>
            <a:r>
              <a:rPr lang="en-US" altLang="ko-KR" dirty="0"/>
              <a:t>Interface </a:t>
            </a:r>
            <a:r>
              <a:rPr lang="ko-KR" altLang="en-US" dirty="0"/>
              <a:t>를 사용해서 </a:t>
            </a:r>
            <a:r>
              <a:rPr lang="en-US" altLang="ko-KR" dirty="0"/>
              <a:t>props </a:t>
            </a:r>
            <a:r>
              <a:rPr lang="ko-KR" altLang="en-US" dirty="0"/>
              <a:t>를 구현하죠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보내는 부모 컴포넌트에서 </a:t>
            </a:r>
            <a:r>
              <a:rPr lang="en-US" altLang="ko-KR" dirty="0"/>
              <a:t>Interface </a:t>
            </a:r>
            <a:r>
              <a:rPr lang="ko-KR" altLang="en-US" dirty="0"/>
              <a:t>로 보낼 </a:t>
            </a:r>
            <a:r>
              <a:rPr lang="en-US" altLang="ko-KR" dirty="0"/>
              <a:t>props </a:t>
            </a:r>
            <a:r>
              <a:rPr lang="ko-KR" altLang="en-US" dirty="0"/>
              <a:t>의 타입을 정의하고</a:t>
            </a:r>
            <a:r>
              <a:rPr lang="en-US" altLang="ko-KR" dirty="0"/>
              <a:t>, export </a:t>
            </a:r>
            <a:r>
              <a:rPr lang="ko-KR" altLang="en-US" dirty="0"/>
              <a:t>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받는 자식 컴포넌트에서는 </a:t>
            </a:r>
            <a:r>
              <a:rPr lang="en-US" altLang="ko-KR" dirty="0"/>
              <a:t>export </a:t>
            </a:r>
            <a:r>
              <a:rPr lang="ko-KR" altLang="en-US" dirty="0"/>
              <a:t>된 </a:t>
            </a:r>
            <a:r>
              <a:rPr lang="en-US" altLang="ko-KR" dirty="0"/>
              <a:t>interface 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  <a:r>
              <a:rPr lang="ko-KR" altLang="en-US" dirty="0"/>
              <a:t> 해서 </a:t>
            </a:r>
            <a:r>
              <a:rPr lang="en-US" altLang="ko-KR" dirty="0"/>
              <a:t>props </a:t>
            </a:r>
            <a:r>
              <a:rPr lang="ko-KR" altLang="en-US" dirty="0"/>
              <a:t>의 타입으로 제공합니다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0806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부모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1E8E0-5ADD-B61F-35C7-65797EF23507}"/>
              </a:ext>
            </a:extLst>
          </p:cNvPr>
          <p:cNvSpPr txBox="1"/>
          <p:nvPr/>
        </p:nvSpPr>
        <p:spPr>
          <a:xfrm>
            <a:off x="628650" y="1328391"/>
            <a:ext cx="101536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"PS5"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468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자식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1E8E0-5ADD-B61F-35C7-65797EF23507}"/>
              </a:ext>
            </a:extLst>
          </p:cNvPr>
          <p:cNvSpPr txBox="1"/>
          <p:nvPr/>
        </p:nvSpPr>
        <p:spPr>
          <a:xfrm>
            <a:off x="628650" y="1443841"/>
            <a:ext cx="101536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"../App"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취미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52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356BF-611C-3B22-26E2-885FC3D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부모 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FBCDF-FCCB-8A45-D6E5-F21A0BF8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부모</a:t>
            </a:r>
            <a:r>
              <a:rPr lang="en-US" altLang="ko-KR" dirty="0"/>
              <a:t> </a:t>
            </a:r>
            <a:r>
              <a:rPr lang="ko-KR" altLang="en-US" dirty="0"/>
              <a:t>컴포넌트에서 하나하나 </a:t>
            </a:r>
            <a:r>
              <a:rPr lang="en-US" altLang="ko-KR" dirty="0"/>
              <a:t>props </a:t>
            </a:r>
            <a:r>
              <a:rPr lang="ko-KR" altLang="en-US" dirty="0" err="1"/>
              <a:t>보내는게</a:t>
            </a:r>
            <a:r>
              <a:rPr lang="ko-KR" altLang="en-US" dirty="0"/>
              <a:t> 귀찮을 때에는 이렇게 보내는 것도 가능합니다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en-US" altLang="ko-KR" dirty="0">
                <a:sym typeface="Wingdings" panose="05000000000000000000" pitchFamily="2" charset="2"/>
              </a:rPr>
              <a:t>interface </a:t>
            </a:r>
            <a:r>
              <a:rPr lang="ko-KR" altLang="en-US" dirty="0">
                <a:sym typeface="Wingdings" panose="05000000000000000000" pitchFamily="2" charset="2"/>
              </a:rPr>
              <a:t>를 공유하고 있으므로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자주 쓰입니다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BA93-A69D-BCAA-3DF1-E87C8FC52650}"/>
              </a:ext>
            </a:extLst>
          </p:cNvPr>
          <p:cNvSpPr txBox="1"/>
          <p:nvPr/>
        </p:nvSpPr>
        <p:spPr>
          <a:xfrm>
            <a:off x="828675" y="2851488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EA158D-70BD-83A1-CC9B-4CFE64977745}"/>
              </a:ext>
            </a:extLst>
          </p:cNvPr>
          <p:cNvCxnSpPr>
            <a:cxnSpLocks/>
          </p:cNvCxnSpPr>
          <p:nvPr/>
        </p:nvCxnSpPr>
        <p:spPr>
          <a:xfrm>
            <a:off x="1760673" y="4294622"/>
            <a:ext cx="2118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78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 보기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611485-4E6C-FF30-5FB6-4B488A36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해당 조건을 만족하는 컴포넌트 작성하기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Todo.tsx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태그로 할 일을 입력 받아 추가하는 컴포넌트</a:t>
            </a:r>
            <a:endParaRPr lang="en-US" altLang="ko-KR" dirty="0"/>
          </a:p>
          <a:p>
            <a:pPr lvl="1"/>
            <a:r>
              <a:rPr lang="ko-KR" altLang="en-US" dirty="0"/>
              <a:t>할 일 추가를 클릭하면 </a:t>
            </a:r>
            <a:r>
              <a:rPr lang="en-US" altLang="ko-KR" dirty="0"/>
              <a:t>input </a:t>
            </a:r>
            <a:r>
              <a:rPr lang="ko-KR" altLang="en-US" dirty="0"/>
              <a:t>태그에 입력 된 내용이 할 일 목록 아래에 쌓인다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43BE7-4809-5065-3C26-17EB0228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63" y="4219491"/>
            <a:ext cx="2848373" cy="1200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62859-8751-BBF9-F7AA-C4CB7588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295702"/>
            <a:ext cx="371526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0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19089</TotalTime>
  <Words>4126</Words>
  <Application>Microsoft Macintosh PowerPoint</Application>
  <PresentationFormat>와이드스크린</PresentationFormat>
  <Paragraphs>598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9" baseType="lpstr">
      <vt:lpstr>Consolas</vt:lpstr>
      <vt:lpstr>맑은 고딕</vt:lpstr>
      <vt:lpstr>Arial</vt:lpstr>
      <vt:lpstr>나눔스퀘어 Bold</vt:lpstr>
      <vt:lpstr>나눔스퀘어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Typescript 설치하기!</vt:lpstr>
      <vt:lpstr>Index.ts 파일 만들어서 테스트!</vt:lpstr>
      <vt:lpstr>PowerPoint 프레젠테이션</vt:lpstr>
      <vt:lpstr>PowerPoint 프레젠테이션</vt:lpstr>
      <vt:lpstr>변수에 Type 넣기!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실행하기</vt:lpstr>
      <vt:lpstr>컴파일 하기</vt:lpstr>
      <vt:lpstr>컴파일 하기</vt:lpstr>
      <vt:lpstr>컴파일 하기</vt:lpstr>
      <vt:lpstr>매번 컴파일 하기?</vt:lpstr>
      <vt:lpstr>PowerPoint 프레젠테이션</vt:lpstr>
      <vt:lpstr>PowerPoint 프레젠테이션</vt:lpstr>
      <vt:lpstr>PowerPoint 프레젠테이션</vt:lpstr>
      <vt:lpstr>Null, undefined</vt:lpstr>
      <vt:lpstr>Array</vt:lpstr>
      <vt:lpstr>Tuple</vt:lpstr>
      <vt:lpstr>Enum</vt:lpstr>
      <vt:lpstr>Enum</vt:lpstr>
      <vt:lpstr>Union</vt:lpstr>
      <vt:lpstr>Any</vt:lpstr>
      <vt:lpstr>Any</vt:lpstr>
      <vt:lpstr>PowerPoint 프레젠테이션</vt:lpstr>
      <vt:lpstr>리턴 값이 있을 경우?  리턴되는 타입을 지정</vt:lpstr>
      <vt:lpstr>리턴 값이 없을 경우?  void</vt:lpstr>
      <vt:lpstr>그럼 Never 는?</vt:lpstr>
      <vt:lpstr>PowerPoint 프레젠테이션</vt:lpstr>
      <vt:lpstr>Type</vt:lpstr>
      <vt:lpstr>Interface</vt:lpstr>
      <vt:lpstr>Interface</vt:lpstr>
      <vt:lpstr>Interface</vt:lpstr>
      <vt:lpstr>Interface?</vt:lpstr>
      <vt:lpstr>Interface</vt:lpstr>
      <vt:lpstr>Interface</vt:lpstr>
      <vt:lpstr>PowerPoint 프레젠테이션</vt:lpstr>
      <vt:lpstr>함수도 인터페이스로 정의가 가능합니다!</vt:lpstr>
      <vt:lpstr>함수도 인터페이스로 정의가 가능합니다!</vt:lpstr>
      <vt:lpstr>실습, 아래의 JS 를 TS 로 변경하기!</vt:lpstr>
      <vt:lpstr>PowerPoint 프레젠테이션</vt:lpstr>
      <vt:lpstr>PowerPoint 프레젠테이션</vt:lpstr>
      <vt:lpstr>PowerPoint 프레젠테이션</vt:lpstr>
      <vt:lpstr>Typescript 로 React 시작하기!</vt:lpstr>
      <vt:lpstr>PowerPoint 프레젠테이션</vt:lpstr>
      <vt:lpstr>사실 파일 큰 차이는~!?</vt:lpstr>
      <vt:lpstr>PowerPoint 프레젠테이션</vt:lpstr>
      <vt:lpstr>별 차이도 없으니…</vt:lpstr>
      <vt:lpstr>PowerPoint 프레젠테이션</vt:lpstr>
      <vt:lpstr>Counter 컴포넌트 만들기!</vt:lpstr>
      <vt:lpstr>Counter 컴포넌트 만들기!</vt:lpstr>
      <vt:lpstr>PowerPoint 프레젠테이션</vt:lpstr>
      <vt:lpstr>PowerPoint 프레젠테이션</vt:lpstr>
      <vt:lpstr>useRef</vt:lpstr>
      <vt:lpstr>PowerPoint 프레젠테이션</vt:lpstr>
      <vt:lpstr>useRef 를 이용한 DOM 컨트롤</vt:lpstr>
      <vt:lpstr>useRef 를 이용한 DOM 컨트롤</vt:lpstr>
      <vt:lpstr>useRef 를 이용한 DOM 컨틀롤</vt:lpstr>
      <vt:lpstr>PowerPoint 프레젠테이션</vt:lpstr>
      <vt:lpstr>PowerPoint 프레젠테이션</vt:lpstr>
      <vt:lpstr>useRef 를 이용한 DOM 컨트롤</vt:lpstr>
      <vt:lpstr>PowerPoint 프레젠테이션</vt:lpstr>
      <vt:lpstr>이제 Narrowing 의 개념이 필요합니다!</vt:lpstr>
      <vt:lpstr>PowerPoint 프레젠테이션</vt:lpstr>
      <vt:lpstr>이벤트 객체도 이 참에 한번 보시쥬!</vt:lpstr>
      <vt:lpstr>이벤트 객체도 이 참에 한번 보시쥬!</vt:lpstr>
      <vt:lpstr>PowerPoint 프레젠테이션</vt:lpstr>
      <vt:lpstr>PowerPoint 프레젠테이션</vt:lpstr>
      <vt:lpstr>useRef 를 변수처럼 쓸 때!</vt:lpstr>
      <vt:lpstr>PowerPoint 프레젠테이션</vt:lpstr>
      <vt:lpstr>PowerPoint 프레젠테이션</vt:lpstr>
      <vt:lpstr>Props 사용하기!</vt:lpstr>
      <vt:lpstr>하나하나 선언하기!</vt:lpstr>
      <vt:lpstr>Interface 이용하기!</vt:lpstr>
      <vt:lpstr>부모 컴포넌트</vt:lpstr>
      <vt:lpstr>자식 컴포넌트</vt:lpstr>
      <vt:lpstr>부모 컴포넌트</vt:lpstr>
      <vt:lpstr>실습, 간단한 Todolist 만들어 보기!</vt:lpstr>
      <vt:lpstr>실습, 간단한 Todolist 만들어 보기!</vt:lpstr>
      <vt:lpstr>실습, 간단한 Todolist 만들어 보기!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1629</cp:revision>
  <dcterms:created xsi:type="dcterms:W3CDTF">2022-05-29T13:34:07Z</dcterms:created>
  <dcterms:modified xsi:type="dcterms:W3CDTF">2023-04-30T09:46:46Z</dcterms:modified>
</cp:coreProperties>
</file>